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1"/>
  </p:notesMasterIdLst>
  <p:sldIdLst>
    <p:sldId id="256" r:id="rId2"/>
    <p:sldId id="268" r:id="rId3"/>
    <p:sldId id="260" r:id="rId4"/>
    <p:sldId id="302" r:id="rId5"/>
    <p:sldId id="314" r:id="rId6"/>
    <p:sldId id="322" r:id="rId7"/>
    <p:sldId id="323" r:id="rId8"/>
    <p:sldId id="345" r:id="rId9"/>
    <p:sldId id="348" r:id="rId10"/>
    <p:sldId id="350" r:id="rId11"/>
    <p:sldId id="347" r:id="rId12"/>
    <p:sldId id="326" r:id="rId13"/>
    <p:sldId id="334" r:id="rId14"/>
    <p:sldId id="349" r:id="rId15"/>
    <p:sldId id="324" r:id="rId16"/>
    <p:sldId id="325" r:id="rId17"/>
    <p:sldId id="327" r:id="rId18"/>
    <p:sldId id="330" r:id="rId19"/>
    <p:sldId id="346" r:id="rId20"/>
    <p:sldId id="329" r:id="rId21"/>
    <p:sldId id="328" r:id="rId22"/>
    <p:sldId id="331" r:id="rId23"/>
    <p:sldId id="333" r:id="rId24"/>
    <p:sldId id="332" r:id="rId25"/>
    <p:sldId id="335" r:id="rId26"/>
    <p:sldId id="336" r:id="rId27"/>
    <p:sldId id="337" r:id="rId28"/>
    <p:sldId id="339" r:id="rId29"/>
    <p:sldId id="338" r:id="rId30"/>
    <p:sldId id="340" r:id="rId31"/>
    <p:sldId id="341" r:id="rId32"/>
    <p:sldId id="342" r:id="rId33"/>
    <p:sldId id="344" r:id="rId34"/>
    <p:sldId id="353" r:id="rId35"/>
    <p:sldId id="351" r:id="rId36"/>
    <p:sldId id="343" r:id="rId37"/>
    <p:sldId id="352" r:id="rId38"/>
    <p:sldId id="298" r:id="rId39"/>
    <p:sldId id="261" r:id="rId40"/>
  </p:sldIdLst>
  <p:sldSz cx="12192000" cy="6858000"/>
  <p:notesSz cx="6858000" cy="9144000"/>
  <p:defaultTextStyle>
    <a:defPPr>
      <a:defRPr lang="id-ID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4A7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44" autoAdjust="0"/>
    <p:restoredTop sz="94660"/>
  </p:normalViewPr>
  <p:slideViewPr>
    <p:cSldViewPr snapToGrid="0">
      <p:cViewPr varScale="1">
        <p:scale>
          <a:sx n="72" d="100"/>
          <a:sy n="72" d="100"/>
        </p:scale>
        <p:origin x="51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  <a:t>9/6/2023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4594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gitalocean.com/community/tutorials/how-to-traverse-the-dom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gitalocean.com/community/tutorials/how-to-access-elements-in-the-dom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gitalocean.com/community/tutorials/how-to-access-elements-in-the-dom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>
                <a:sym typeface="+mn-ea"/>
              </a:rPr>
              <a:t>http://grapesjs.com/demo.html</a:t>
            </a:r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2567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>
                <a:sym typeface="+mn-ea"/>
              </a:rPr>
              <a:t>http://grapesjs.com/demo.html</a:t>
            </a:r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649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>
                <a:sym typeface="+mn-ea"/>
              </a:rPr>
              <a:t>http://grapesjs.com/demo.html</a:t>
            </a:r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5316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>
                <a:sym typeface="+mn-ea"/>
              </a:rPr>
              <a:t>http://grapesjs.com/demo.html</a:t>
            </a:r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9626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3653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https://www.digitalocean.com/community/tutorials/how-to-traverse-the-dom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23639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https://www.digitalocean.com/community/tutorials/how-to-access-elements-in-the-dom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90532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https://www.digitalocean.com/community/tutorials/how-to-access-elements-in-the-dom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73279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5260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4912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53847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>
                <a:sym typeface="+mn-ea"/>
              </a:rPr>
              <a:t>http://grapesjs.com/demo.html</a:t>
            </a:r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5201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84002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86582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848105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742650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635211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65307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69157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241068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25846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3589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>
                <a:sym typeface="+mn-ea"/>
              </a:rPr>
              <a:t>http://grapesjs.com/demo.html</a:t>
            </a:r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06422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08830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2550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>
                <a:sym typeface="+mn-ea"/>
              </a:rPr>
              <a:t>http://grapesjs.com/demo.html</a:t>
            </a:r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7478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>
                <a:sym typeface="+mn-ea"/>
              </a:rPr>
              <a:t>http://grapesjs.com/demo.html</a:t>
            </a:r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6288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>
                <a:sym typeface="+mn-ea"/>
              </a:rPr>
              <a:t>http://grapesjs.com/demo.html</a:t>
            </a:r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4709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>
                <a:sym typeface="+mn-ea"/>
              </a:rPr>
              <a:t>http://grapesjs.com/demo.html</a:t>
            </a:r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4559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>
                <a:sym typeface="+mn-ea"/>
              </a:rPr>
              <a:t>http://grapesjs.com/demo.html</a:t>
            </a:r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3281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>
                <a:sym typeface="+mn-ea"/>
              </a:rPr>
              <a:t>http://grapesjs.com/demo.html</a:t>
            </a:r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4360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2DEA8-7B19-4A37-9E84-070642C8D29B}" type="datetimeFigureOut">
              <a:rPr lang="id-ID" smtClean="0"/>
              <a:t>06/09/2023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C6D42-3152-43FD-8E84-B2CB665B900F}" type="slidenum">
              <a:rPr lang="id-ID" smtClean="0"/>
              <a:t>‹#›</a:t>
            </a:fld>
            <a:endParaRPr lang="id-ID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2DEA8-7B19-4A37-9E84-070642C8D29B}" type="datetimeFigureOut">
              <a:rPr lang="id-ID" smtClean="0"/>
              <a:t>06/09/2023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C6D42-3152-43FD-8E84-B2CB665B900F}" type="slidenum">
              <a:rPr lang="id-ID" smtClean="0"/>
              <a:t>‹#›</a:t>
            </a:fld>
            <a:endParaRPr lang="id-ID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2DEA8-7B19-4A37-9E84-070642C8D29B}" type="datetimeFigureOut">
              <a:rPr lang="id-ID" smtClean="0"/>
              <a:t>06/09/2023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C6D42-3152-43FD-8E84-B2CB665B900F}" type="slidenum">
              <a:rPr lang="id-ID" smtClean="0"/>
              <a:t>‹#›</a:t>
            </a:fld>
            <a:endParaRPr lang="id-ID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2DEA8-7B19-4A37-9E84-070642C8D29B}" type="datetimeFigureOut">
              <a:rPr lang="id-ID" smtClean="0"/>
              <a:t>06/09/2023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C6D42-3152-43FD-8E84-B2CB665B900F}" type="slidenum">
              <a:rPr lang="id-ID" smtClean="0"/>
              <a:t>‹#›</a:t>
            </a:fld>
            <a:endParaRPr lang="id-ID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2DEA8-7B19-4A37-9E84-070642C8D29B}" type="datetimeFigureOut">
              <a:rPr lang="id-ID" smtClean="0"/>
              <a:t>06/09/2023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C6D42-3152-43FD-8E84-B2CB665B900F}" type="slidenum">
              <a:rPr lang="id-ID" smtClean="0"/>
              <a:t>‹#›</a:t>
            </a:fld>
            <a:endParaRPr lang="id-ID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2DEA8-7B19-4A37-9E84-070642C8D29B}" type="datetimeFigureOut">
              <a:rPr lang="id-ID" smtClean="0"/>
              <a:t>06/09/2023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C6D42-3152-43FD-8E84-B2CB665B900F}" type="slidenum">
              <a:rPr lang="id-ID" smtClean="0"/>
              <a:t>‹#›</a:t>
            </a:fld>
            <a:endParaRPr lang="id-ID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2DEA8-7B19-4A37-9E84-070642C8D29B}" type="datetimeFigureOut">
              <a:rPr lang="id-ID" smtClean="0"/>
              <a:t>06/09/2023</a:t>
            </a:fld>
            <a:endParaRPr lang="id-ID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C6D42-3152-43FD-8E84-B2CB665B900F}" type="slidenum">
              <a:rPr lang="id-ID" smtClean="0"/>
              <a:t>‹#›</a:t>
            </a:fld>
            <a:endParaRPr lang="id-ID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2DEA8-7B19-4A37-9E84-070642C8D29B}" type="datetimeFigureOut">
              <a:rPr lang="id-ID" smtClean="0"/>
              <a:t>06/09/2023</a:t>
            </a:fld>
            <a:endParaRPr lang="id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C6D42-3152-43FD-8E84-B2CB665B900F}" type="slidenum">
              <a:rPr lang="id-ID" smtClean="0"/>
              <a:t>‹#›</a:t>
            </a:fld>
            <a:endParaRPr lang="id-ID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2DEA8-7B19-4A37-9E84-070642C8D29B}" type="datetimeFigureOut">
              <a:rPr lang="id-ID" smtClean="0"/>
              <a:t>06/09/2023</a:t>
            </a:fld>
            <a:endParaRPr lang="id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C6D42-3152-43FD-8E84-B2CB665B900F}" type="slidenum">
              <a:rPr lang="id-ID" smtClean="0"/>
              <a:t>‹#›</a:t>
            </a:fld>
            <a:endParaRPr lang="id-ID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2DEA8-7B19-4A37-9E84-070642C8D29B}" type="datetimeFigureOut">
              <a:rPr lang="id-ID" smtClean="0"/>
              <a:t>06/09/2023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C6D42-3152-43FD-8E84-B2CB665B900F}" type="slidenum">
              <a:rPr lang="id-ID" smtClean="0"/>
              <a:t>‹#›</a:t>
            </a:fld>
            <a:endParaRPr lang="id-ID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d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2DEA8-7B19-4A37-9E84-070642C8D29B}" type="datetimeFigureOut">
              <a:rPr lang="id-ID" smtClean="0"/>
              <a:t>06/09/2023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C6D42-3152-43FD-8E84-B2CB665B900F}" type="slidenum">
              <a:rPr lang="id-ID" smtClean="0"/>
              <a:t>‹#›</a:t>
            </a:fld>
            <a:endParaRPr lang="id-ID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32DEA8-7B19-4A37-9E84-070642C8D29B}" type="datetimeFigureOut">
              <a:rPr lang="id-ID" smtClean="0"/>
              <a:t>06/09/2023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6C6D42-3152-43FD-8E84-B2CB665B900F}" type="slidenum">
              <a:rPr lang="id-ID" smtClean="0"/>
              <a:t>‹#›</a:t>
            </a:fld>
            <a:endParaRPr lang="id-ID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madebymike.com.au/demos/html5-periodic-table/" TargetMode="Externa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gabrieltanner.org/blog/javascript-dom-introduction" TargetMode="External"/><Relationship Id="rId5" Type="http://schemas.openxmlformats.org/officeDocument/2006/relationships/image" Target="../media/image19.jpeg"/><Relationship Id="rId4" Type="http://schemas.openxmlformats.org/officeDocument/2006/relationships/image" Target="../media/image18.GI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GI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jpe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eg"/><Relationship Id="rId3" Type="http://schemas.openxmlformats.org/officeDocument/2006/relationships/image" Target="../media/image4.jpeg"/><Relationship Id="rId7" Type="http://schemas.openxmlformats.org/officeDocument/2006/relationships/image" Target="../media/image26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4.jpe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jpe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89020" y="2922816"/>
            <a:ext cx="9144000" cy="1115106"/>
          </a:xfrm>
        </p:spPr>
        <p:txBody>
          <a:bodyPr>
            <a:normAutofit fontScale="90000"/>
          </a:bodyPr>
          <a:lstStyle/>
          <a:p>
            <a:pPr algn="r"/>
            <a:r>
              <a:rPr lang="en-US" altLang="id-ID" b="1" dirty="0">
                <a:solidFill>
                  <a:srgbClr val="014A7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Bootstrap: HTML, CSS dan JS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2489020" y="2315530"/>
            <a:ext cx="9144000" cy="607106"/>
          </a:xfrm>
        </p:spPr>
        <p:txBody>
          <a:bodyPr/>
          <a:lstStyle/>
          <a:p>
            <a:pPr algn="r"/>
            <a:r>
              <a:rPr lang="en-US" altLang="id-ID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Matkul</a:t>
            </a:r>
            <a:r>
              <a:rPr lang="en-US" altLang="id-ID" dirty="0">
                <a:latin typeface="Segoe UI Light" panose="020B0502040204020203" pitchFamily="34" charset="0"/>
                <a:cs typeface="Segoe UI Light" panose="020B0502040204020203" pitchFamily="34" charset="0"/>
              </a:rPr>
              <a:t>: SIG </a:t>
            </a:r>
            <a:r>
              <a:rPr lang="en-US" altLang="id-ID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Berbasis Web</a:t>
            </a:r>
            <a:endParaRPr lang="en-US" altLang="id-ID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Subtitle 2"/>
          <p:cNvSpPr>
            <a:spLocks noGrp="1"/>
          </p:cNvSpPr>
          <p:nvPr/>
        </p:nvSpPr>
        <p:spPr>
          <a:xfrm>
            <a:off x="7435850" y="4710430"/>
            <a:ext cx="4197350" cy="6070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id-ID" sz="1600" dirty="0" err="1" smtClean="0">
                <a:latin typeface="Franklin Gothic Book" panose="020B0503020102020204" pitchFamily="34" charset="0"/>
                <a:cs typeface="Segoe UI Light" panose="020B0502040204020203" pitchFamily="34" charset="0"/>
              </a:rPr>
              <a:t>Dany</a:t>
            </a:r>
            <a:r>
              <a:rPr lang="en-US" altLang="id-ID" sz="1600" dirty="0" smtClean="0">
                <a:latin typeface="Franklin Gothic Book" panose="020B0503020102020204" pitchFamily="34" charset="0"/>
                <a:cs typeface="Segoe UI Light" panose="020B0502040204020203" pitchFamily="34" charset="0"/>
              </a:rPr>
              <a:t> </a:t>
            </a:r>
            <a:r>
              <a:rPr lang="en-US" altLang="id-ID" sz="1600" dirty="0" err="1" smtClean="0">
                <a:latin typeface="Franklin Gothic Book" panose="020B0503020102020204" pitchFamily="34" charset="0"/>
                <a:cs typeface="Segoe UI Light" panose="020B0502040204020203" pitchFamily="34" charset="0"/>
              </a:rPr>
              <a:t>Laksono</a:t>
            </a:r>
            <a:r>
              <a:rPr lang="en-US" altLang="id-ID" sz="1600" dirty="0" smtClean="0">
                <a:latin typeface="Franklin Gothic Book" panose="020B0503020102020204" pitchFamily="34" charset="0"/>
                <a:cs typeface="Segoe UI Light" panose="020B0502040204020203" pitchFamily="34" charset="0"/>
              </a:rPr>
              <a:t> | Dept. </a:t>
            </a:r>
            <a:r>
              <a:rPr lang="en-US" altLang="id-ID" sz="1600" dirty="0" err="1" smtClean="0">
                <a:latin typeface="Franklin Gothic Book" panose="020B0503020102020204" pitchFamily="34" charset="0"/>
                <a:cs typeface="Segoe UI Light" panose="020B0502040204020203" pitchFamily="34" charset="0"/>
              </a:rPr>
              <a:t>Teknik</a:t>
            </a:r>
            <a:r>
              <a:rPr lang="en-US" altLang="id-ID" sz="1600" dirty="0" smtClean="0">
                <a:latin typeface="Franklin Gothic Book" panose="020B0503020102020204" pitchFamily="34" charset="0"/>
                <a:cs typeface="Segoe UI Light" panose="020B0502040204020203" pitchFamily="34" charset="0"/>
              </a:rPr>
              <a:t> </a:t>
            </a:r>
            <a:r>
              <a:rPr lang="en-US" altLang="id-ID" sz="1600" dirty="0" err="1" smtClean="0">
                <a:latin typeface="Franklin Gothic Book" panose="020B0503020102020204" pitchFamily="34" charset="0"/>
                <a:cs typeface="Segoe UI Light" panose="020B0502040204020203" pitchFamily="34" charset="0"/>
              </a:rPr>
              <a:t>Geodesi</a:t>
            </a:r>
            <a:r>
              <a:rPr lang="en-US" altLang="id-ID" sz="1600" dirty="0" smtClean="0">
                <a:latin typeface="Franklin Gothic Book" panose="020B0503020102020204" pitchFamily="34" charset="0"/>
                <a:cs typeface="Segoe UI Light" panose="020B0502040204020203" pitchFamily="34" charset="0"/>
              </a:rPr>
              <a:t> UGM</a:t>
            </a:r>
            <a:endParaRPr lang="en-US" altLang="id-ID" sz="1600" dirty="0">
              <a:latin typeface="Franklin Gothic Book" panose="020B0503020102020204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Subtitle 2"/>
          <p:cNvSpPr>
            <a:spLocks noGrp="1"/>
          </p:cNvSpPr>
          <p:nvPr/>
        </p:nvSpPr>
        <p:spPr>
          <a:xfrm>
            <a:off x="9685655" y="222250"/>
            <a:ext cx="2431415" cy="3536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BB962C8B-B14F-4D97-AF65-F5344CB8AC3E}" type="datetime3">
              <a:rPr lang="en-US" altLang="id-ID" sz="1400" dirty="0" err="1" smtClean="0">
                <a:latin typeface="Gama-Serif" panose="00000500000000000000" charset="0"/>
                <a:cs typeface="Segoe UI Light" panose="020B0502040204020203" pitchFamily="34" charset="0"/>
              </a:rPr>
              <a:t>6 September 2023</a:t>
            </a:fld>
            <a:endParaRPr lang="en-US" altLang="id-ID" sz="1400" dirty="0" err="1">
              <a:latin typeface="Gama-Serif" panose="00000500000000000000" charset="0"/>
              <a:cs typeface="Segoe UI Light" panose="020B0502040204020203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2">
            <a:extLst>
              <a:ext uri="{FF2B5EF4-FFF2-40B4-BE49-F238E27FC236}">
                <a16:creationId xmlns:a16="http://schemas.microsoft.com/office/drawing/2014/main" xmlns="" id="{7FF22C9B-248C-4E55-9C04-CF750187AB4B}"/>
              </a:ext>
            </a:extLst>
          </p:cNvPr>
          <p:cNvSpPr txBox="1"/>
          <p:nvPr/>
        </p:nvSpPr>
        <p:spPr>
          <a:xfrm>
            <a:off x="153740" y="218152"/>
            <a:ext cx="4140877" cy="5847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id-ID" sz="3200" dirty="0" err="1">
                <a:solidFill>
                  <a:srgbClr val="014A73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+mn-ea"/>
              </a:rPr>
              <a:t>Anatomi</a:t>
            </a:r>
            <a:r>
              <a:rPr lang="en-US" altLang="id-ID" sz="3200" dirty="0">
                <a:solidFill>
                  <a:srgbClr val="014A73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+mn-ea"/>
              </a:rPr>
              <a:t> </a:t>
            </a:r>
            <a:r>
              <a:rPr lang="en-US" altLang="id-ID" sz="3200" dirty="0" err="1">
                <a:solidFill>
                  <a:srgbClr val="014A73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+mn-ea"/>
              </a:rPr>
              <a:t>Elemen</a:t>
            </a:r>
            <a:r>
              <a:rPr lang="en-US" altLang="id-ID" sz="3200" dirty="0">
                <a:solidFill>
                  <a:srgbClr val="014A73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+mn-ea"/>
              </a:rPr>
              <a:t> HTML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1E28D246-CDB8-47B1-A81E-6E2D641429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71386"/>
            <a:ext cx="12192000" cy="537607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87122658-0AA5-4683-AD86-3576A5E9B8AF}"/>
              </a:ext>
            </a:extLst>
          </p:cNvPr>
          <p:cNvSpPr/>
          <p:nvPr/>
        </p:nvSpPr>
        <p:spPr>
          <a:xfrm>
            <a:off x="7360356" y="6039683"/>
            <a:ext cx="502727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https://www.madebymike.com.au/demos/html5-periodic-table/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36357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/>
          <p:cNvSpPr txBox="1"/>
          <p:nvPr/>
        </p:nvSpPr>
        <p:spPr>
          <a:xfrm>
            <a:off x="311785" y="510540"/>
            <a:ext cx="4561840" cy="5835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id-ID" sz="3200" dirty="0">
                <a:solidFill>
                  <a:srgbClr val="014A73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+mn-ea"/>
              </a:rPr>
              <a:t>Komponen Halaman Web</a:t>
            </a:r>
          </a:p>
        </p:txBody>
      </p:sp>
      <p:sp>
        <p:nvSpPr>
          <p:cNvPr id="23" name="Rectangle 22"/>
          <p:cNvSpPr/>
          <p:nvPr/>
        </p:nvSpPr>
        <p:spPr>
          <a:xfrm>
            <a:off x="422366" y="1094105"/>
            <a:ext cx="7162800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i="1" dirty="0"/>
              <a:t>Menerapkan Style pada HTML dengan CSS Selector</a:t>
            </a:r>
          </a:p>
        </p:txBody>
      </p:sp>
      <p:pic>
        <p:nvPicPr>
          <p:cNvPr id="3074" name="Picture 2" descr="Related image">
            <a:extLst>
              <a:ext uri="{FF2B5EF4-FFF2-40B4-BE49-F238E27FC236}">
                <a16:creationId xmlns:a16="http://schemas.microsoft.com/office/drawing/2014/main" xmlns="" id="{446FA59A-F479-4CA4-A78E-31DA478C60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6893" y="1226114"/>
            <a:ext cx="8355107" cy="4632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 Box 18">
            <a:extLst>
              <a:ext uri="{FF2B5EF4-FFF2-40B4-BE49-F238E27FC236}">
                <a16:creationId xmlns:a16="http://schemas.microsoft.com/office/drawing/2014/main" xmlns="" id="{7CFFD92A-CD3B-4EEA-8906-50995E1A70D9}"/>
              </a:ext>
            </a:extLst>
          </p:cNvPr>
          <p:cNvSpPr txBox="1"/>
          <p:nvPr/>
        </p:nvSpPr>
        <p:spPr>
          <a:xfrm>
            <a:off x="579082" y="2275298"/>
            <a:ext cx="2794967" cy="28623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dirty="0" err="1">
                <a:solidFill>
                  <a:srgbClr val="00B050"/>
                </a:solidFill>
                <a:sym typeface="+mn-ea"/>
              </a:rPr>
              <a:t>Dengan</a:t>
            </a:r>
            <a:r>
              <a:rPr lang="en-US" sz="2000" dirty="0">
                <a:solidFill>
                  <a:srgbClr val="00B050"/>
                </a:solidFill>
                <a:sym typeface="+mn-ea"/>
              </a:rPr>
              <a:t> </a:t>
            </a:r>
            <a:r>
              <a:rPr lang="en-US" sz="2000" b="1" dirty="0">
                <a:solidFill>
                  <a:srgbClr val="00B050"/>
                </a:solidFill>
                <a:sym typeface="+mn-ea"/>
              </a:rPr>
              <a:t>CSS Selector </a:t>
            </a:r>
            <a:r>
              <a:rPr lang="en-US" sz="2000" dirty="0" err="1">
                <a:solidFill>
                  <a:srgbClr val="00B050"/>
                </a:solidFill>
                <a:sym typeface="+mn-ea"/>
              </a:rPr>
              <a:t>kita</a:t>
            </a:r>
            <a:r>
              <a:rPr lang="en-US" sz="2000" dirty="0">
                <a:solidFill>
                  <a:srgbClr val="00B050"/>
                </a:solidFill>
                <a:sym typeface="+mn-ea"/>
              </a:rPr>
              <a:t> </a:t>
            </a:r>
            <a:r>
              <a:rPr lang="en-US" sz="2000" dirty="0" err="1">
                <a:solidFill>
                  <a:srgbClr val="00B050"/>
                </a:solidFill>
                <a:sym typeface="+mn-ea"/>
              </a:rPr>
              <a:t>dapat</a:t>
            </a:r>
            <a:r>
              <a:rPr lang="en-US" sz="2000" dirty="0">
                <a:solidFill>
                  <a:srgbClr val="00B050"/>
                </a:solidFill>
                <a:sym typeface="+mn-ea"/>
              </a:rPr>
              <a:t> </a:t>
            </a:r>
            <a:r>
              <a:rPr lang="en-US" sz="2000" dirty="0" err="1">
                <a:solidFill>
                  <a:srgbClr val="00B050"/>
                </a:solidFill>
                <a:sym typeface="+mn-ea"/>
              </a:rPr>
              <a:t>memilih</a:t>
            </a:r>
            <a:r>
              <a:rPr lang="en-US" sz="2000" dirty="0">
                <a:solidFill>
                  <a:srgbClr val="00B050"/>
                </a:solidFill>
                <a:sym typeface="+mn-ea"/>
              </a:rPr>
              <a:t> </a:t>
            </a:r>
            <a:r>
              <a:rPr lang="en-US" sz="2000" dirty="0" err="1">
                <a:solidFill>
                  <a:srgbClr val="00B050"/>
                </a:solidFill>
                <a:sym typeface="+mn-ea"/>
              </a:rPr>
              <a:t>elemen</a:t>
            </a:r>
            <a:r>
              <a:rPr lang="en-US" sz="2000" dirty="0">
                <a:solidFill>
                  <a:srgbClr val="00B050"/>
                </a:solidFill>
                <a:sym typeface="+mn-ea"/>
              </a:rPr>
              <a:t> HTML yang </a:t>
            </a:r>
            <a:r>
              <a:rPr lang="en-US" sz="2000" dirty="0" err="1">
                <a:solidFill>
                  <a:srgbClr val="00B050"/>
                </a:solidFill>
                <a:sym typeface="+mn-ea"/>
              </a:rPr>
              <a:t>diinginkan</a:t>
            </a:r>
            <a:r>
              <a:rPr lang="en-US" sz="2000" dirty="0">
                <a:solidFill>
                  <a:srgbClr val="00B050"/>
                </a:solidFill>
                <a:sym typeface="+mn-ea"/>
              </a:rPr>
              <a:t>, </a:t>
            </a:r>
            <a:r>
              <a:rPr lang="en-US" sz="2000" dirty="0" err="1">
                <a:solidFill>
                  <a:srgbClr val="00B050"/>
                </a:solidFill>
                <a:sym typeface="+mn-ea"/>
              </a:rPr>
              <a:t>kemudian</a:t>
            </a:r>
            <a:r>
              <a:rPr lang="en-US" sz="2000" dirty="0">
                <a:solidFill>
                  <a:srgbClr val="00B050"/>
                </a:solidFill>
                <a:sym typeface="+mn-ea"/>
              </a:rPr>
              <a:t> </a:t>
            </a:r>
            <a:r>
              <a:rPr lang="en-US" sz="2000" dirty="0" err="1">
                <a:solidFill>
                  <a:srgbClr val="00B050"/>
                </a:solidFill>
                <a:sym typeface="+mn-ea"/>
              </a:rPr>
              <a:t>menerapkan</a:t>
            </a:r>
            <a:r>
              <a:rPr lang="en-US" sz="2000" dirty="0">
                <a:solidFill>
                  <a:srgbClr val="00B050"/>
                </a:solidFill>
                <a:sym typeface="+mn-ea"/>
              </a:rPr>
              <a:t> </a:t>
            </a:r>
            <a:r>
              <a:rPr lang="en-US" sz="2000" dirty="0" err="1">
                <a:solidFill>
                  <a:srgbClr val="00B050"/>
                </a:solidFill>
                <a:sym typeface="+mn-ea"/>
              </a:rPr>
              <a:t>aturan</a:t>
            </a:r>
            <a:r>
              <a:rPr lang="en-US" sz="2000" dirty="0">
                <a:solidFill>
                  <a:srgbClr val="00B050"/>
                </a:solidFill>
                <a:sym typeface="+mn-ea"/>
              </a:rPr>
              <a:t> CSS </a:t>
            </a:r>
            <a:r>
              <a:rPr lang="en-US" sz="2000" dirty="0" err="1">
                <a:solidFill>
                  <a:srgbClr val="00B050"/>
                </a:solidFill>
                <a:sym typeface="+mn-ea"/>
              </a:rPr>
              <a:t>tertentu</a:t>
            </a:r>
            <a:endParaRPr lang="en-US" sz="2000" dirty="0">
              <a:solidFill>
                <a:srgbClr val="00B050"/>
              </a:solidFill>
              <a:sym typeface="+mn-ea"/>
            </a:endParaRPr>
          </a:p>
          <a:p>
            <a:pPr algn="ctr"/>
            <a:endParaRPr lang="en-US" sz="2000" dirty="0">
              <a:solidFill>
                <a:srgbClr val="FF0000"/>
              </a:solidFill>
              <a:sym typeface="+mn-ea"/>
            </a:endParaRPr>
          </a:p>
          <a:p>
            <a:pPr algn="ctr"/>
            <a:r>
              <a:rPr lang="en-US" sz="2000" dirty="0" err="1">
                <a:solidFill>
                  <a:srgbClr val="FF0000"/>
                </a:solidFill>
                <a:sym typeface="+mn-ea"/>
              </a:rPr>
              <a:t>Contoh</a:t>
            </a:r>
            <a:r>
              <a:rPr lang="en-US" sz="2000" dirty="0">
                <a:solidFill>
                  <a:srgbClr val="FF0000"/>
                </a:solidFill>
                <a:sym typeface="+mn-ea"/>
              </a:rPr>
              <a:t>: </a:t>
            </a:r>
          </a:p>
          <a:p>
            <a:pPr algn="ctr"/>
            <a:r>
              <a:rPr lang="en-US" sz="2000" dirty="0">
                <a:solidFill>
                  <a:srgbClr val="0070C0"/>
                </a:solidFill>
                <a:sym typeface="+mn-ea"/>
              </a:rPr>
              <a:t>‘</a:t>
            </a:r>
            <a:r>
              <a:rPr lang="en-US" sz="2000" dirty="0" err="1">
                <a:solidFill>
                  <a:srgbClr val="0070C0"/>
                </a:solidFill>
                <a:sym typeface="+mn-ea"/>
              </a:rPr>
              <a:t>Jadikan</a:t>
            </a:r>
            <a:r>
              <a:rPr lang="en-US" sz="2000" dirty="0">
                <a:solidFill>
                  <a:srgbClr val="0070C0"/>
                </a:solidFill>
                <a:sym typeface="+mn-ea"/>
              </a:rPr>
              <a:t> </a:t>
            </a:r>
            <a:r>
              <a:rPr lang="en-US" sz="2000" dirty="0" err="1">
                <a:solidFill>
                  <a:srgbClr val="0070C0"/>
                </a:solidFill>
                <a:sym typeface="+mn-ea"/>
              </a:rPr>
              <a:t>semua</a:t>
            </a:r>
            <a:r>
              <a:rPr lang="en-US" sz="2000" dirty="0">
                <a:solidFill>
                  <a:srgbClr val="0070C0"/>
                </a:solidFill>
                <a:sym typeface="+mn-ea"/>
              </a:rPr>
              <a:t> Heading 1 </a:t>
            </a:r>
            <a:r>
              <a:rPr lang="en-US" sz="2000" dirty="0" err="1">
                <a:solidFill>
                  <a:srgbClr val="0070C0"/>
                </a:solidFill>
                <a:sym typeface="+mn-ea"/>
              </a:rPr>
              <a:t>berwarna</a:t>
            </a:r>
            <a:r>
              <a:rPr lang="en-US" sz="2000" dirty="0">
                <a:solidFill>
                  <a:srgbClr val="0070C0"/>
                </a:solidFill>
                <a:sym typeface="+mn-ea"/>
              </a:rPr>
              <a:t> </a:t>
            </a:r>
            <a:r>
              <a:rPr lang="en-US" sz="2000" dirty="0" err="1">
                <a:solidFill>
                  <a:srgbClr val="0070C0"/>
                </a:solidFill>
                <a:sym typeface="+mn-ea"/>
              </a:rPr>
              <a:t>biru</a:t>
            </a:r>
            <a:r>
              <a:rPr lang="en-US" sz="2000" dirty="0">
                <a:solidFill>
                  <a:srgbClr val="0070C0"/>
                </a:solidFill>
                <a:sym typeface="+mn-ea"/>
              </a:rPr>
              <a:t>’</a:t>
            </a:r>
          </a:p>
        </p:txBody>
      </p:sp>
    </p:spTree>
    <p:extLst>
      <p:ext uri="{BB962C8B-B14F-4D97-AF65-F5344CB8AC3E}">
        <p14:creationId xmlns:p14="http://schemas.microsoft.com/office/powerpoint/2010/main" val="4104633495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/>
          <p:cNvSpPr txBox="1"/>
          <p:nvPr/>
        </p:nvSpPr>
        <p:spPr>
          <a:xfrm>
            <a:off x="311785" y="510540"/>
            <a:ext cx="4561840" cy="5835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id-ID" sz="3200" dirty="0">
                <a:solidFill>
                  <a:srgbClr val="014A73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+mn-ea"/>
              </a:rPr>
              <a:t>Komponen Halaman Web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78497" y="2489069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A52A2A"/>
                </a:solidFill>
                <a:latin typeface="Consolas" panose="020B0609020204030204" pitchFamily="49" charset="0"/>
              </a:rPr>
              <a:t>p 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en-US" dirty="0"/>
              <a:t/>
            </a:r>
            <a:br>
              <a:rPr lang="en-US" dirty="0"/>
            </a:b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dirty="0">
                <a:solidFill>
                  <a:srgbClr val="DC143C"/>
                </a:solidFill>
                <a:latin typeface="Consolas" panose="020B0609020204030204" pitchFamily="49" charset="0"/>
              </a:rPr>
              <a:t>text-align:</a:t>
            </a:r>
            <a:r>
              <a:rPr lang="en-US" dirty="0">
                <a:solidFill>
                  <a:srgbClr val="0000CD"/>
                </a:solidFill>
                <a:latin typeface="Consolas" panose="020B0609020204030204" pitchFamily="49" charset="0"/>
              </a:rPr>
              <a:t> center;</a:t>
            </a:r>
            <a:r>
              <a:rPr lang="en-US" dirty="0"/>
              <a:t/>
            </a:r>
            <a:br>
              <a:rPr lang="en-US" dirty="0"/>
            </a:b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dirty="0">
                <a:solidFill>
                  <a:srgbClr val="DC143C"/>
                </a:solidFill>
                <a:latin typeface="Consolas" panose="020B0609020204030204" pitchFamily="49" charset="0"/>
              </a:rPr>
              <a:t>color:</a:t>
            </a:r>
            <a:r>
              <a:rPr lang="en-US" dirty="0">
                <a:solidFill>
                  <a:srgbClr val="0000CD"/>
                </a:solidFill>
                <a:latin typeface="Consolas" panose="020B0609020204030204" pitchFamily="49" charset="0"/>
              </a:rPr>
              <a:t> red;</a:t>
            </a:r>
            <a:r>
              <a:rPr lang="en-US" dirty="0"/>
              <a:t/>
            </a:r>
            <a:br>
              <a:rPr lang="en-US" dirty="0"/>
            </a:b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4706937" y="2354008"/>
            <a:ext cx="325755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>
                <a:solidFill>
                  <a:srgbClr val="A52A2A"/>
                </a:solidFill>
                <a:latin typeface="Consolas" panose="020B0609020204030204" pitchFamily="49" charset="0"/>
              </a:rPr>
              <a:t>#para1 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es-ES" dirty="0"/>
              <a:t/>
            </a:r>
            <a:br>
              <a:rPr lang="es-ES" dirty="0"/>
            </a:b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s-ES" dirty="0" err="1">
                <a:solidFill>
                  <a:srgbClr val="DC143C"/>
                </a:solidFill>
                <a:latin typeface="Consolas" panose="020B0609020204030204" pitchFamily="49" charset="0"/>
              </a:rPr>
              <a:t>text-align</a:t>
            </a:r>
            <a:r>
              <a:rPr lang="es-ES" dirty="0">
                <a:solidFill>
                  <a:srgbClr val="DC143C"/>
                </a:solidFill>
                <a:latin typeface="Consolas" panose="020B0609020204030204" pitchFamily="49" charset="0"/>
              </a:rPr>
              <a:t>:</a:t>
            </a:r>
            <a:r>
              <a:rPr lang="es-ES" dirty="0">
                <a:solidFill>
                  <a:srgbClr val="0000CD"/>
                </a:solidFill>
                <a:latin typeface="Consolas" panose="020B0609020204030204" pitchFamily="49" charset="0"/>
              </a:rPr>
              <a:t> center;</a:t>
            </a:r>
            <a:r>
              <a:rPr lang="es-ES" dirty="0"/>
              <a:t/>
            </a:r>
            <a:br>
              <a:rPr lang="es-ES" dirty="0"/>
            </a:b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s-ES" dirty="0">
                <a:solidFill>
                  <a:srgbClr val="DC143C"/>
                </a:solidFill>
                <a:latin typeface="Consolas" panose="020B0609020204030204" pitchFamily="49" charset="0"/>
              </a:rPr>
              <a:t>color:</a:t>
            </a:r>
            <a:r>
              <a:rPr lang="es-ES" dirty="0">
                <a:solidFill>
                  <a:srgbClr val="0000CD"/>
                </a:solidFill>
                <a:latin typeface="Consolas" panose="020B0609020204030204" pitchFamily="49" charset="0"/>
              </a:rPr>
              <a:t> red;</a:t>
            </a:r>
            <a:r>
              <a:rPr lang="es-ES" dirty="0"/>
              <a:t/>
            </a:r>
            <a:br>
              <a:rPr lang="es-ES" dirty="0"/>
            </a:b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8594408" y="2527045"/>
            <a:ext cx="336232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A52A2A"/>
                </a:solidFill>
                <a:latin typeface="Consolas" panose="020B0609020204030204" pitchFamily="49" charset="0"/>
              </a:rPr>
              <a:t>.center 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en-US" dirty="0"/>
              <a:t/>
            </a:r>
            <a:br>
              <a:rPr lang="en-US" dirty="0"/>
            </a:b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dirty="0">
                <a:solidFill>
                  <a:srgbClr val="DC143C"/>
                </a:solidFill>
                <a:latin typeface="Consolas" panose="020B0609020204030204" pitchFamily="49" charset="0"/>
              </a:rPr>
              <a:t>text-align:</a:t>
            </a:r>
            <a:r>
              <a:rPr lang="en-US" dirty="0">
                <a:solidFill>
                  <a:srgbClr val="0000CD"/>
                </a:solidFill>
                <a:latin typeface="Consolas" panose="020B0609020204030204" pitchFamily="49" charset="0"/>
              </a:rPr>
              <a:t> center;</a:t>
            </a:r>
            <a:r>
              <a:rPr lang="en-US" dirty="0"/>
              <a:t/>
            </a:r>
            <a:br>
              <a:rPr lang="en-US" dirty="0"/>
            </a:b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dirty="0">
                <a:solidFill>
                  <a:srgbClr val="DC143C"/>
                </a:solidFill>
                <a:latin typeface="Consolas" panose="020B0609020204030204" pitchFamily="49" charset="0"/>
              </a:rPr>
              <a:t>color:</a:t>
            </a:r>
            <a:r>
              <a:rPr lang="en-US" dirty="0">
                <a:solidFill>
                  <a:srgbClr val="0000CD"/>
                </a:solidFill>
                <a:latin typeface="Consolas" panose="020B0609020204030204" pitchFamily="49" charset="0"/>
              </a:rPr>
              <a:t> red;</a:t>
            </a:r>
            <a:r>
              <a:rPr lang="en-US" dirty="0"/>
              <a:t/>
            </a:r>
            <a:br>
              <a:rPr lang="en-US" dirty="0"/>
            </a:b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259396" y="1765497"/>
            <a:ext cx="286226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</a:rPr>
              <a:t>Element</a:t>
            </a:r>
            <a:r>
              <a:rPr lang="en-US" sz="2000" b="1" dirty="0">
                <a:solidFill>
                  <a:srgbClr val="FF0000"/>
                </a:solidFill>
                <a:latin typeface="Verdana" panose="020B0604030504040204" pitchFamily="34" charset="0"/>
              </a:rPr>
              <a:t> selector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417218" y="1792167"/>
            <a:ext cx="286226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</a:rPr>
              <a:t>ID </a:t>
            </a:r>
            <a:r>
              <a:rPr lang="en-US" sz="2000" b="1" dirty="0">
                <a:solidFill>
                  <a:srgbClr val="FF0000"/>
                </a:solidFill>
                <a:latin typeface="Verdana" panose="020B0604030504040204" pitchFamily="34" charset="0"/>
              </a:rPr>
              <a:t>selector</a:t>
            </a:r>
          </a:p>
        </p:txBody>
      </p:sp>
      <p:sp>
        <p:nvSpPr>
          <p:cNvPr id="17" name="Rectangle 16"/>
          <p:cNvSpPr/>
          <p:nvPr/>
        </p:nvSpPr>
        <p:spPr>
          <a:xfrm>
            <a:off x="8870632" y="1765150"/>
            <a:ext cx="286226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</a:rPr>
              <a:t>Class</a:t>
            </a:r>
            <a:r>
              <a:rPr lang="en-US" sz="2000" b="1" dirty="0">
                <a:solidFill>
                  <a:srgbClr val="FF0000"/>
                </a:solidFill>
                <a:latin typeface="Verdana" panose="020B0604030504040204" pitchFamily="34" charset="0"/>
              </a:rPr>
              <a:t> selector</a:t>
            </a:r>
          </a:p>
        </p:txBody>
      </p:sp>
      <p:sp>
        <p:nvSpPr>
          <p:cNvPr id="10" name="Rectangle 9"/>
          <p:cNvSpPr/>
          <p:nvPr/>
        </p:nvSpPr>
        <p:spPr>
          <a:xfrm>
            <a:off x="1254443" y="4774877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A52A2A"/>
                </a:solidFill>
                <a:latin typeface="Consolas" panose="020B0609020204030204" pitchFamily="49" charset="0"/>
              </a:rPr>
              <a:t>p .center 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en-US" dirty="0"/>
              <a:t/>
            </a:r>
            <a:br>
              <a:rPr lang="en-US" dirty="0"/>
            </a:b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dirty="0">
                <a:solidFill>
                  <a:srgbClr val="DC143C"/>
                </a:solidFill>
                <a:latin typeface="Consolas" panose="020B0609020204030204" pitchFamily="49" charset="0"/>
              </a:rPr>
              <a:t>text-align:</a:t>
            </a:r>
            <a:r>
              <a:rPr lang="en-US" dirty="0">
                <a:solidFill>
                  <a:srgbClr val="0000CD"/>
                </a:solidFill>
                <a:latin typeface="Consolas" panose="020B0609020204030204" pitchFamily="49" charset="0"/>
              </a:rPr>
              <a:t> center;</a:t>
            </a:r>
            <a:r>
              <a:rPr lang="en-US" dirty="0"/>
              <a:t/>
            </a:r>
            <a:br>
              <a:rPr lang="en-US" dirty="0"/>
            </a:b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dirty="0">
                <a:solidFill>
                  <a:srgbClr val="DC143C"/>
                </a:solidFill>
                <a:latin typeface="Consolas" panose="020B0609020204030204" pitchFamily="49" charset="0"/>
              </a:rPr>
              <a:t>color:</a:t>
            </a:r>
            <a:r>
              <a:rPr lang="en-US" dirty="0">
                <a:solidFill>
                  <a:srgbClr val="0000CD"/>
                </a:solidFill>
                <a:latin typeface="Consolas" panose="020B0609020204030204" pitchFamily="49" charset="0"/>
              </a:rPr>
              <a:t> red;</a:t>
            </a:r>
            <a:r>
              <a:rPr lang="en-US" dirty="0"/>
              <a:t/>
            </a:r>
            <a:br>
              <a:rPr lang="en-US" dirty="0"/>
            </a:b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7051676" y="4922113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A52A2A"/>
                </a:solidFill>
                <a:latin typeface="Consolas" panose="020B0609020204030204" pitchFamily="49" charset="0"/>
              </a:rPr>
              <a:t>h1, h2, p 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en-US" dirty="0"/>
              <a:t/>
            </a:r>
            <a:br>
              <a:rPr lang="en-US" dirty="0"/>
            </a:b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dirty="0">
                <a:solidFill>
                  <a:srgbClr val="DC143C"/>
                </a:solidFill>
                <a:latin typeface="Consolas" panose="020B0609020204030204" pitchFamily="49" charset="0"/>
              </a:rPr>
              <a:t>text-align:</a:t>
            </a:r>
            <a:r>
              <a:rPr lang="en-US" dirty="0">
                <a:solidFill>
                  <a:srgbClr val="0000CD"/>
                </a:solidFill>
                <a:latin typeface="Consolas" panose="020B0609020204030204" pitchFamily="49" charset="0"/>
              </a:rPr>
              <a:t> center;</a:t>
            </a:r>
            <a:r>
              <a:rPr lang="en-US" dirty="0"/>
              <a:t/>
            </a:r>
            <a:br>
              <a:rPr lang="en-US" dirty="0"/>
            </a:b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dirty="0">
                <a:solidFill>
                  <a:srgbClr val="DC143C"/>
                </a:solidFill>
                <a:latin typeface="Consolas" panose="020B0609020204030204" pitchFamily="49" charset="0"/>
              </a:rPr>
              <a:t>color:</a:t>
            </a:r>
            <a:r>
              <a:rPr lang="en-US" dirty="0">
                <a:solidFill>
                  <a:srgbClr val="0000CD"/>
                </a:solidFill>
                <a:latin typeface="Consolas" panose="020B0609020204030204" pitchFamily="49" charset="0"/>
              </a:rPr>
              <a:t> red;</a:t>
            </a:r>
            <a:r>
              <a:rPr lang="en-US" dirty="0"/>
              <a:t/>
            </a:r>
            <a:br>
              <a:rPr lang="en-US" dirty="0"/>
            </a:b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678180" y="4374767"/>
            <a:ext cx="286226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Verdana" panose="020B0604030504040204" pitchFamily="34" charset="0"/>
              </a:rPr>
              <a:t>Selective selector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475412" y="4374365"/>
            <a:ext cx="286226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Verdana" panose="020B0604030504040204" pitchFamily="34" charset="0"/>
              </a:rPr>
              <a:t>Grouping selector</a:t>
            </a:r>
          </a:p>
        </p:txBody>
      </p:sp>
      <p:sp>
        <p:nvSpPr>
          <p:cNvPr id="20" name="Oval 19"/>
          <p:cNvSpPr/>
          <p:nvPr/>
        </p:nvSpPr>
        <p:spPr>
          <a:xfrm>
            <a:off x="601980" y="2476500"/>
            <a:ext cx="477520" cy="47752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4636135" y="2341245"/>
            <a:ext cx="477520" cy="47752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8503920" y="2527300"/>
            <a:ext cx="477520" cy="47752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422366" y="1094105"/>
            <a:ext cx="7162800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i="1" dirty="0"/>
              <a:t>Menerapkan Style pada HTML dengan CSS Selector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/>
          <p:cNvSpPr txBox="1"/>
          <p:nvPr/>
        </p:nvSpPr>
        <p:spPr>
          <a:xfrm>
            <a:off x="311785" y="510540"/>
            <a:ext cx="4561840" cy="5835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id-ID" sz="3200" dirty="0">
                <a:solidFill>
                  <a:srgbClr val="014A73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+mn-ea"/>
              </a:rPr>
              <a:t>Komponen Halaman Web</a:t>
            </a:r>
          </a:p>
        </p:txBody>
      </p:sp>
      <p:sp>
        <p:nvSpPr>
          <p:cNvPr id="23" name="Rectangle 22"/>
          <p:cNvSpPr/>
          <p:nvPr/>
        </p:nvSpPr>
        <p:spPr>
          <a:xfrm>
            <a:off x="422366" y="1094105"/>
            <a:ext cx="7162800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i="1" dirty="0"/>
              <a:t>Javascript Client-side Scripting</a:t>
            </a:r>
          </a:p>
        </p:txBody>
      </p:sp>
      <p:pic>
        <p:nvPicPr>
          <p:cNvPr id="5122" name="Picture 2" descr="Related image">
            <a:extLst>
              <a:ext uri="{FF2B5EF4-FFF2-40B4-BE49-F238E27FC236}">
                <a16:creationId xmlns:a16="http://schemas.microsoft.com/office/drawing/2014/main" xmlns="" id="{9D8626A6-2356-4CC6-982E-D39454A6EA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F0DDB51D-1E3C-4DBF-BD43-571B36F2797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0748" y="4331093"/>
            <a:ext cx="1609347" cy="1627635"/>
          </a:xfrm>
          <a:prstGeom prst="rect">
            <a:avLst/>
          </a:prstGeom>
        </p:spPr>
      </p:pic>
    </p:spTree>
  </p:cSld>
  <p:clrMapOvr>
    <a:masterClrMapping/>
  </p:clrMapOvr>
  <p:transition>
    <p:pull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/>
          <p:cNvSpPr txBox="1"/>
          <p:nvPr/>
        </p:nvSpPr>
        <p:spPr>
          <a:xfrm>
            <a:off x="311785" y="510540"/>
            <a:ext cx="4561840" cy="5835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id-ID" sz="3200" dirty="0">
                <a:solidFill>
                  <a:srgbClr val="014A73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+mn-ea"/>
              </a:rPr>
              <a:t>Komponen Halaman Web</a:t>
            </a:r>
          </a:p>
        </p:txBody>
      </p:sp>
      <p:sp>
        <p:nvSpPr>
          <p:cNvPr id="4" name="Text Box 3"/>
          <p:cNvSpPr txBox="1"/>
          <p:nvPr/>
        </p:nvSpPr>
        <p:spPr>
          <a:xfrm>
            <a:off x="3164840" y="5655310"/>
            <a:ext cx="586232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2400" b="1" dirty="0" err="1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sym typeface="+mn-ea"/>
              </a:rPr>
              <a:t>Javascript: </a:t>
            </a:r>
            <a:r>
              <a:rPr lang="en-US" sz="2400" dirty="0" err="1">
                <a:solidFill>
                  <a:schemeClr val="tx1"/>
                </a:solidFill>
                <a:latin typeface="Calibri" panose="020F0502020204030204" charset="0"/>
                <a:sym typeface="+mn-ea"/>
              </a:rPr>
              <a:t>Pemrograman web berbasis object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422275" y="1988185"/>
          <a:ext cx="10846435" cy="3667125"/>
        </p:xfrm>
        <a:graphic>
          <a:graphicData uri="http://schemas.openxmlformats.org/drawingml/2006/table">
            <a:tbl>
              <a:tblPr/>
              <a:tblGrid>
                <a:gridCol w="43243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5433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97878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414655">
                <a:tc>
                  <a:txBody>
                    <a:bodyPr/>
                    <a:lstStyle/>
                    <a:p>
                      <a:pPr algn="ctr" fontAlgn="t"/>
                      <a:r>
                        <a:rPr lang="en-US" dirty="0">
                          <a:solidFill>
                            <a:srgbClr val="FFFFFF"/>
                          </a:solidFill>
                          <a:effectLst/>
                          <a:latin typeface="Verdana" panose="020B0604030504040204"/>
                        </a:rPr>
                        <a:t>Object</a:t>
                      </a:r>
                    </a:p>
                  </a:txBody>
                  <a:tcPr marL="28575" marR="28575" marT="28575" marB="28575">
                    <a:lnL w="9525" cap="flat" cmpd="sng" algn="ctr">
                      <a:solidFill>
                        <a:srgbClr val="5555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555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555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5555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dirty="0">
                          <a:solidFill>
                            <a:srgbClr val="FFFFFF"/>
                          </a:solidFill>
                          <a:effectLst/>
                          <a:latin typeface="Verdana" panose="020B0604030504040204"/>
                        </a:rPr>
                        <a:t>Properties</a:t>
                      </a:r>
                    </a:p>
                  </a:txBody>
                  <a:tcPr marL="28575" marR="28575" marT="28575" marB="28575">
                    <a:lnL w="9525" cap="flat" cmpd="sng" algn="ctr">
                      <a:solidFill>
                        <a:srgbClr val="5555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555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555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5555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dirty="0">
                          <a:solidFill>
                            <a:srgbClr val="FFFFFF"/>
                          </a:solidFill>
                          <a:effectLst/>
                          <a:latin typeface="Verdana" panose="020B0604030504040204"/>
                        </a:rPr>
                        <a:t>Methods</a:t>
                      </a:r>
                    </a:p>
                  </a:txBody>
                  <a:tcPr marL="28575" marR="28575" marT="28575" marB="28575">
                    <a:lnL w="9525" cap="flat" cmpd="sng" algn="ctr">
                      <a:solidFill>
                        <a:srgbClr val="5555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555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555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5555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52470">
                <a:tc>
                  <a:txBody>
                    <a:bodyPr/>
                    <a:lstStyle/>
                    <a:p>
                      <a:pPr fontAlgn="t"/>
                      <a:endParaRPr lang="en-US" dirty="0">
                        <a:effectLst/>
                        <a:latin typeface="Verdana" panose="020B0604030504040204"/>
                      </a:endParaRPr>
                    </a:p>
                  </a:txBody>
                  <a:tcPr marL="47625" marR="47625" marT="66675" marB="66675">
                    <a:lnL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000" dirty="0">
                          <a:effectLst/>
                          <a:latin typeface="Verdana" panose="020B0604030504040204"/>
                        </a:rPr>
                        <a:t/>
                      </a:r>
                      <a:br>
                        <a:rPr lang="en-US" sz="2000" dirty="0">
                          <a:effectLst/>
                          <a:latin typeface="Verdana" panose="020B0604030504040204"/>
                        </a:rPr>
                      </a:br>
                      <a:r>
                        <a:rPr lang="en-US" sz="2000" dirty="0">
                          <a:effectLst/>
                          <a:latin typeface="Verdana" panose="020B0604030504040204"/>
                        </a:rPr>
                        <a:t>car.name = Fiat</a:t>
                      </a:r>
                      <a:br>
                        <a:rPr lang="en-US" sz="2000" dirty="0">
                          <a:effectLst/>
                          <a:latin typeface="Verdana" panose="020B0604030504040204"/>
                        </a:rPr>
                      </a:br>
                      <a:r>
                        <a:rPr lang="en-US" sz="2000" dirty="0">
                          <a:effectLst/>
                          <a:latin typeface="Verdana" panose="020B0604030504040204"/>
                        </a:rPr>
                        <a:t/>
                      </a:r>
                      <a:br>
                        <a:rPr lang="en-US" sz="2000" dirty="0">
                          <a:effectLst/>
                          <a:latin typeface="Verdana" panose="020B0604030504040204"/>
                        </a:rPr>
                      </a:br>
                      <a:r>
                        <a:rPr lang="en-US" sz="2000" dirty="0" err="1">
                          <a:effectLst/>
                          <a:latin typeface="Verdana" panose="020B0604030504040204"/>
                        </a:rPr>
                        <a:t>car.model</a:t>
                      </a:r>
                      <a:r>
                        <a:rPr lang="en-US" sz="2000" dirty="0">
                          <a:effectLst/>
                          <a:latin typeface="Verdana" panose="020B0604030504040204"/>
                        </a:rPr>
                        <a:t> = 500</a:t>
                      </a:r>
                      <a:br>
                        <a:rPr lang="en-US" sz="2000" dirty="0">
                          <a:effectLst/>
                          <a:latin typeface="Verdana" panose="020B0604030504040204"/>
                        </a:rPr>
                      </a:br>
                      <a:r>
                        <a:rPr lang="en-US" sz="2000" dirty="0">
                          <a:effectLst/>
                          <a:latin typeface="Verdana" panose="020B0604030504040204"/>
                        </a:rPr>
                        <a:t/>
                      </a:r>
                      <a:br>
                        <a:rPr lang="en-US" sz="2000" dirty="0">
                          <a:effectLst/>
                          <a:latin typeface="Verdana" panose="020B0604030504040204"/>
                        </a:rPr>
                      </a:br>
                      <a:r>
                        <a:rPr lang="en-US" sz="2000" dirty="0" err="1">
                          <a:effectLst/>
                          <a:latin typeface="Verdana" panose="020B0604030504040204"/>
                        </a:rPr>
                        <a:t>car.weight</a:t>
                      </a:r>
                      <a:r>
                        <a:rPr lang="en-US" sz="2000" dirty="0">
                          <a:effectLst/>
                          <a:latin typeface="Verdana" panose="020B0604030504040204"/>
                        </a:rPr>
                        <a:t> = 850kg</a:t>
                      </a:r>
                      <a:br>
                        <a:rPr lang="en-US" sz="2000" dirty="0">
                          <a:effectLst/>
                          <a:latin typeface="Verdana" panose="020B0604030504040204"/>
                        </a:rPr>
                      </a:br>
                      <a:r>
                        <a:rPr lang="en-US" sz="2000" dirty="0">
                          <a:effectLst/>
                          <a:latin typeface="Verdana" panose="020B0604030504040204"/>
                        </a:rPr>
                        <a:t/>
                      </a:r>
                      <a:br>
                        <a:rPr lang="en-US" sz="2000" dirty="0">
                          <a:effectLst/>
                          <a:latin typeface="Verdana" panose="020B0604030504040204"/>
                        </a:rPr>
                      </a:br>
                      <a:r>
                        <a:rPr lang="en-US" sz="2000" dirty="0" err="1">
                          <a:effectLst/>
                          <a:latin typeface="Verdana" panose="020B0604030504040204"/>
                        </a:rPr>
                        <a:t>car.color</a:t>
                      </a:r>
                      <a:r>
                        <a:rPr lang="en-US" sz="2000" dirty="0">
                          <a:effectLst/>
                          <a:latin typeface="Verdana" panose="020B0604030504040204"/>
                        </a:rPr>
                        <a:t> = white</a:t>
                      </a:r>
                    </a:p>
                  </a:txBody>
                  <a:tcPr marL="47625" marR="47625" marT="66675" marB="66675">
                    <a:lnL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000" dirty="0">
                          <a:effectLst/>
                          <a:latin typeface="Verdana" panose="020B0604030504040204"/>
                        </a:rPr>
                        <a:t/>
                      </a:r>
                      <a:br>
                        <a:rPr lang="en-US" sz="2000" dirty="0">
                          <a:effectLst/>
                          <a:latin typeface="Verdana" panose="020B0604030504040204"/>
                        </a:rPr>
                      </a:br>
                      <a:r>
                        <a:rPr lang="en-US" sz="2000" dirty="0" err="1">
                          <a:effectLst/>
                          <a:latin typeface="Verdana" panose="020B0604030504040204"/>
                        </a:rPr>
                        <a:t>car.start</a:t>
                      </a:r>
                      <a:r>
                        <a:rPr lang="en-US" sz="2000" dirty="0">
                          <a:effectLst/>
                          <a:latin typeface="Verdana" panose="020B0604030504040204"/>
                        </a:rPr>
                        <a:t>()</a:t>
                      </a:r>
                      <a:br>
                        <a:rPr lang="en-US" sz="2000" dirty="0">
                          <a:effectLst/>
                          <a:latin typeface="Verdana" panose="020B0604030504040204"/>
                        </a:rPr>
                      </a:br>
                      <a:r>
                        <a:rPr lang="en-US" sz="2000" dirty="0">
                          <a:effectLst/>
                          <a:latin typeface="Verdana" panose="020B0604030504040204"/>
                        </a:rPr>
                        <a:t/>
                      </a:r>
                      <a:br>
                        <a:rPr lang="en-US" sz="2000" dirty="0">
                          <a:effectLst/>
                          <a:latin typeface="Verdana" panose="020B0604030504040204"/>
                        </a:rPr>
                      </a:br>
                      <a:r>
                        <a:rPr lang="en-US" sz="2000" dirty="0" err="1">
                          <a:effectLst/>
                          <a:latin typeface="Verdana" panose="020B0604030504040204"/>
                        </a:rPr>
                        <a:t>car.drive</a:t>
                      </a:r>
                      <a:r>
                        <a:rPr lang="en-US" sz="2000" dirty="0">
                          <a:effectLst/>
                          <a:latin typeface="Verdana" panose="020B0604030504040204"/>
                        </a:rPr>
                        <a:t>()</a:t>
                      </a:r>
                      <a:br>
                        <a:rPr lang="en-US" sz="2000" dirty="0">
                          <a:effectLst/>
                          <a:latin typeface="Verdana" panose="020B0604030504040204"/>
                        </a:rPr>
                      </a:br>
                      <a:r>
                        <a:rPr lang="en-US" sz="2000" dirty="0">
                          <a:effectLst/>
                          <a:latin typeface="Verdana" panose="020B0604030504040204"/>
                        </a:rPr>
                        <a:t/>
                      </a:r>
                      <a:br>
                        <a:rPr lang="en-US" sz="2000" dirty="0">
                          <a:effectLst/>
                          <a:latin typeface="Verdana" panose="020B0604030504040204"/>
                        </a:rPr>
                      </a:br>
                      <a:r>
                        <a:rPr lang="en-US" sz="2000" dirty="0" err="1">
                          <a:effectLst/>
                          <a:latin typeface="Verdana" panose="020B0604030504040204"/>
                        </a:rPr>
                        <a:t>car.brake</a:t>
                      </a:r>
                      <a:r>
                        <a:rPr lang="en-US" sz="2000" dirty="0">
                          <a:effectLst/>
                          <a:latin typeface="Verdana" panose="020B0604030504040204"/>
                        </a:rPr>
                        <a:t>()</a:t>
                      </a:r>
                    </a:p>
                  </a:txBody>
                  <a:tcPr marL="47625" marR="47625" marT="66675" marB="66675">
                    <a:lnL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6147" name="Picture 3" descr="http://www.w3schools.com/js/objectExplained.gif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22275" y="2439035"/>
            <a:ext cx="3971290" cy="2482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 22"/>
          <p:cNvSpPr/>
          <p:nvPr/>
        </p:nvSpPr>
        <p:spPr>
          <a:xfrm>
            <a:off x="422366" y="1094105"/>
            <a:ext cx="7162800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i="1" dirty="0"/>
              <a:t>Javascript Client-side Scripting</a:t>
            </a:r>
          </a:p>
        </p:txBody>
      </p:sp>
    </p:spTree>
    <p:extLst>
      <p:ext uri="{BB962C8B-B14F-4D97-AF65-F5344CB8AC3E}">
        <p14:creationId xmlns:p14="http://schemas.microsoft.com/office/powerpoint/2010/main" val="3583327820"/>
      </p:ext>
    </p:extLst>
  </p:cSld>
  <p:clrMapOvr>
    <a:masterClrMapping/>
  </p:clrMapOvr>
  <p:transition>
    <p:pull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/>
          <p:cNvSpPr txBox="1"/>
          <p:nvPr/>
        </p:nvSpPr>
        <p:spPr>
          <a:xfrm>
            <a:off x="311785" y="510540"/>
            <a:ext cx="4561840" cy="5835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id-ID" sz="3200" dirty="0">
                <a:solidFill>
                  <a:srgbClr val="014A73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+mn-ea"/>
              </a:rPr>
              <a:t>Komponen Halaman Web</a:t>
            </a:r>
          </a:p>
        </p:txBody>
      </p:sp>
      <p:sp>
        <p:nvSpPr>
          <p:cNvPr id="8" name="Rectangle 7"/>
          <p:cNvSpPr/>
          <p:nvPr/>
        </p:nvSpPr>
        <p:spPr>
          <a:xfrm>
            <a:off x="1150656" y="2713197"/>
            <a:ext cx="546149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&lt;p class='</a:t>
            </a:r>
            <a:r>
              <a:rPr lang="en-US" sz="2400" dirty="0" err="1"/>
              <a:t>biru</a:t>
            </a:r>
            <a:r>
              <a:rPr lang="en-US" sz="2400" dirty="0"/>
              <a:t>'&gt; </a:t>
            </a:r>
            <a:r>
              <a:rPr lang="en-US" sz="2400" dirty="0" err="1"/>
              <a:t>Ini</a:t>
            </a:r>
            <a:r>
              <a:rPr lang="en-US" sz="2400" dirty="0"/>
              <a:t> </a:t>
            </a:r>
            <a:r>
              <a:rPr lang="en-US" sz="2400" dirty="0" err="1"/>
              <a:t>tulisan</a:t>
            </a:r>
            <a:r>
              <a:rPr lang="en-US" sz="2400" dirty="0"/>
              <a:t> </a:t>
            </a:r>
            <a:r>
              <a:rPr lang="en-US" sz="2400" dirty="0" err="1"/>
              <a:t>warna</a:t>
            </a:r>
            <a:r>
              <a:rPr lang="en-US" sz="2400" dirty="0"/>
              <a:t> </a:t>
            </a:r>
            <a:r>
              <a:rPr lang="en-US" sz="2400" dirty="0" err="1"/>
              <a:t>biru</a:t>
            </a:r>
            <a:r>
              <a:rPr lang="en-US" sz="2400" dirty="0"/>
              <a:t> &lt;/p&gt;</a:t>
            </a:r>
          </a:p>
        </p:txBody>
      </p:sp>
      <p:sp>
        <p:nvSpPr>
          <p:cNvPr id="2" name="Rectangle 1"/>
          <p:cNvSpPr/>
          <p:nvPr/>
        </p:nvSpPr>
        <p:spPr>
          <a:xfrm>
            <a:off x="1150656" y="4345715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/>
              <a:t>.</a:t>
            </a:r>
            <a:r>
              <a:rPr lang="en-US" sz="2400" dirty="0" err="1"/>
              <a:t>biru</a:t>
            </a:r>
            <a:r>
              <a:rPr lang="en-US" sz="2400" dirty="0"/>
              <a:t> {</a:t>
            </a:r>
          </a:p>
          <a:p>
            <a:r>
              <a:rPr lang="en-US" sz="2400" dirty="0"/>
              <a:t>  </a:t>
            </a:r>
            <a:r>
              <a:rPr lang="en-US" sz="2400" dirty="0" err="1"/>
              <a:t>color:blue</a:t>
            </a:r>
            <a:r>
              <a:rPr lang="en-US" sz="2400" dirty="0"/>
              <a:t>  </a:t>
            </a:r>
          </a:p>
          <a:p>
            <a:r>
              <a:rPr lang="en-US" sz="2400" dirty="0"/>
              <a:t>}</a:t>
            </a:r>
          </a:p>
        </p:txBody>
      </p:sp>
      <p:sp>
        <p:nvSpPr>
          <p:cNvPr id="10" name="Rectangle 9"/>
          <p:cNvSpPr/>
          <p:nvPr/>
        </p:nvSpPr>
        <p:spPr>
          <a:xfrm>
            <a:off x="623570" y="2110125"/>
            <a:ext cx="275748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Verdana" panose="020B0604030504040204" pitchFamily="34" charset="0"/>
              </a:rPr>
              <a:t>HTML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23570" y="3738483"/>
            <a:ext cx="275748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Verdana" panose="020B0604030504040204" pitchFamily="34" charset="0"/>
              </a:rPr>
              <a:t>CSS</a:t>
            </a:r>
          </a:p>
        </p:txBody>
      </p:sp>
      <p:sp>
        <p:nvSpPr>
          <p:cNvPr id="13" name="Rectangle 12"/>
          <p:cNvSpPr/>
          <p:nvPr/>
        </p:nvSpPr>
        <p:spPr>
          <a:xfrm>
            <a:off x="6897124" y="5145931"/>
            <a:ext cx="369880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err="1">
                <a:solidFill>
                  <a:srgbClr val="0070C0"/>
                </a:solidFill>
                <a:latin typeface="Verdana" panose="020B0604030504040204" pitchFamily="34" charset="0"/>
              </a:rPr>
              <a:t>Ini</a:t>
            </a:r>
            <a:r>
              <a:rPr lang="en-US" sz="2000" b="1" dirty="0">
                <a:solidFill>
                  <a:srgbClr val="0070C0"/>
                </a:solidFill>
                <a:latin typeface="Verdana" panose="020B0604030504040204" pitchFamily="34" charset="0"/>
              </a:rPr>
              <a:t> </a:t>
            </a:r>
            <a:r>
              <a:rPr lang="en-US" sz="2000" b="1" dirty="0" err="1">
                <a:solidFill>
                  <a:srgbClr val="0070C0"/>
                </a:solidFill>
                <a:latin typeface="Verdana" panose="020B0604030504040204" pitchFamily="34" charset="0"/>
              </a:rPr>
              <a:t>tulisan</a:t>
            </a:r>
            <a:r>
              <a:rPr lang="en-US" sz="2000" b="1" dirty="0">
                <a:solidFill>
                  <a:srgbClr val="0070C0"/>
                </a:solidFill>
                <a:latin typeface="Verdana" panose="020B0604030504040204" pitchFamily="34" charset="0"/>
              </a:rPr>
              <a:t> </a:t>
            </a:r>
            <a:r>
              <a:rPr lang="en-US" sz="2000" b="1" dirty="0" err="1">
                <a:solidFill>
                  <a:srgbClr val="0070C0"/>
                </a:solidFill>
                <a:latin typeface="Verdana" panose="020B0604030504040204" pitchFamily="34" charset="0"/>
              </a:rPr>
              <a:t>warna</a:t>
            </a:r>
            <a:r>
              <a:rPr lang="en-US" sz="2000" b="1" dirty="0">
                <a:solidFill>
                  <a:srgbClr val="0070C0"/>
                </a:solidFill>
                <a:latin typeface="Verdana" panose="020B0604030504040204" pitchFamily="34" charset="0"/>
              </a:rPr>
              <a:t> </a:t>
            </a:r>
            <a:r>
              <a:rPr lang="en-US" sz="2000" b="1" dirty="0" err="1">
                <a:solidFill>
                  <a:srgbClr val="0070C0"/>
                </a:solidFill>
                <a:latin typeface="Verdana" panose="020B0604030504040204" pitchFamily="34" charset="0"/>
              </a:rPr>
              <a:t>biru</a:t>
            </a:r>
            <a:endParaRPr lang="en-US" sz="2000" b="1" dirty="0">
              <a:solidFill>
                <a:srgbClr val="0070C0"/>
              </a:solidFill>
              <a:latin typeface="Verdana" panose="020B0604030504040204" pitchFamily="34" charset="0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6897370" y="1588135"/>
            <a:ext cx="4501515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2800" b="1" dirty="0" err="1">
                <a:solidFill>
                  <a:schemeClr val="accent4"/>
                </a:solidFill>
                <a:latin typeface="Calibri" panose="020F0502020204030204" charset="0"/>
                <a:sym typeface="+mn-ea"/>
              </a:rPr>
              <a:t>HTML+CSS = Styling webpage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/>
          <p:cNvSpPr txBox="1"/>
          <p:nvPr/>
        </p:nvSpPr>
        <p:spPr>
          <a:xfrm>
            <a:off x="311785" y="510540"/>
            <a:ext cx="4561840" cy="5835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id-ID" sz="3200" dirty="0">
                <a:solidFill>
                  <a:srgbClr val="014A73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+mn-ea"/>
              </a:rPr>
              <a:t>Komponen Halaman Web</a:t>
            </a:r>
          </a:p>
        </p:txBody>
      </p:sp>
      <p:sp>
        <p:nvSpPr>
          <p:cNvPr id="13" name="Rectangle 12"/>
          <p:cNvSpPr/>
          <p:nvPr/>
        </p:nvSpPr>
        <p:spPr>
          <a:xfrm>
            <a:off x="7573010" y="3670935"/>
            <a:ext cx="3898265" cy="706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 err="1">
                <a:solidFill>
                  <a:srgbClr val="0070C0"/>
                </a:solidFill>
                <a:latin typeface="Verdana" panose="020B0604030504040204" pitchFamily="34" charset="0"/>
              </a:rPr>
              <a:t>Text ini aslinya warna biru</a:t>
            </a:r>
            <a:endParaRPr lang="en-US" sz="2000" b="1" dirty="0">
              <a:solidFill>
                <a:srgbClr val="0070C0"/>
              </a:solidFill>
              <a:latin typeface="Verdana" panose="020B0604030504040204" pitchFamily="34" charset="0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6539230" y="1376045"/>
            <a:ext cx="527939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2800" b="1" dirty="0" err="1">
                <a:solidFill>
                  <a:schemeClr val="accent4"/>
                </a:solidFill>
                <a:latin typeface="Calibri" panose="020F0502020204030204" charset="0"/>
                <a:sym typeface="+mn-ea"/>
              </a:rPr>
              <a:t>HTML+CSS+JS = Interactive Styling </a:t>
            </a:r>
          </a:p>
        </p:txBody>
      </p:sp>
      <p:sp>
        <p:nvSpPr>
          <p:cNvPr id="7" name="Rectangle 6"/>
          <p:cNvSpPr/>
          <p:nvPr/>
        </p:nvSpPr>
        <p:spPr>
          <a:xfrm>
            <a:off x="733152" y="4770438"/>
            <a:ext cx="71628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&lt;script&gt;</a:t>
            </a:r>
          </a:p>
          <a:p>
            <a:r>
              <a:rPr lang="en-US" sz="2000" dirty="0"/>
              <a:t>	</a:t>
            </a:r>
            <a:r>
              <a:rPr lang="en-US" sz="2000" dirty="0" err="1"/>
              <a:t>document.getElementById</a:t>
            </a:r>
            <a:r>
              <a:rPr lang="en-US" sz="2000" dirty="0"/>
              <a:t>("</a:t>
            </a:r>
            <a:r>
              <a:rPr lang="en-US" sz="2000" dirty="0" err="1"/>
              <a:t>teks</a:t>
            </a:r>
            <a:r>
              <a:rPr lang="en-US" sz="2000" dirty="0"/>
              <a:t>").</a:t>
            </a:r>
            <a:r>
              <a:rPr lang="en-US" sz="2000" dirty="0" err="1"/>
              <a:t>style.color</a:t>
            </a:r>
            <a:r>
              <a:rPr lang="en-US" sz="2000" dirty="0"/>
              <a:t>="red";</a:t>
            </a:r>
          </a:p>
          <a:p>
            <a:r>
              <a:rPr lang="en-US" sz="2000" dirty="0"/>
              <a:t>&lt;/script&gt;</a:t>
            </a:r>
          </a:p>
        </p:txBody>
      </p:sp>
      <p:sp>
        <p:nvSpPr>
          <p:cNvPr id="5" name="Rectangle 4"/>
          <p:cNvSpPr/>
          <p:nvPr/>
        </p:nvSpPr>
        <p:spPr>
          <a:xfrm>
            <a:off x="718638" y="1984375"/>
            <a:ext cx="7674429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&lt;html&gt;</a:t>
            </a:r>
          </a:p>
          <a:p>
            <a:r>
              <a:rPr lang="en-US" sz="2000" dirty="0"/>
              <a:t>&lt;body&gt;</a:t>
            </a:r>
          </a:p>
          <a:p>
            <a:r>
              <a:rPr lang="en-US" sz="2000" dirty="0"/>
              <a:t>     &lt;h1 id=“</a:t>
            </a:r>
            <a:r>
              <a:rPr lang="en-US" sz="2000" dirty="0" err="1"/>
              <a:t>teks</a:t>
            </a:r>
            <a:r>
              <a:rPr lang="en-US" sz="2000" dirty="0"/>
              <a:t>” style=“</a:t>
            </a:r>
            <a:r>
              <a:rPr lang="en-US" sz="2000" dirty="0" err="1"/>
              <a:t>color:blue</a:t>
            </a:r>
            <a:r>
              <a:rPr lang="en-US" sz="2000" dirty="0"/>
              <a:t>”&gt; Text </a:t>
            </a:r>
            <a:r>
              <a:rPr lang="en-US" sz="2000" dirty="0" err="1"/>
              <a:t>ini</a:t>
            </a:r>
            <a:r>
              <a:rPr lang="en-US" sz="2000" dirty="0"/>
              <a:t> </a:t>
            </a:r>
            <a:r>
              <a:rPr lang="en-US" sz="2000" dirty="0" err="1"/>
              <a:t>aslinya</a:t>
            </a:r>
            <a:r>
              <a:rPr lang="en-US" sz="2000" dirty="0"/>
              <a:t> </a:t>
            </a:r>
            <a:r>
              <a:rPr lang="en-US" sz="2000" dirty="0" err="1"/>
              <a:t>warna</a:t>
            </a:r>
            <a:r>
              <a:rPr lang="en-US" sz="2000" dirty="0"/>
              <a:t> </a:t>
            </a:r>
            <a:r>
              <a:rPr lang="en-US" sz="2000" dirty="0" err="1"/>
              <a:t>biru</a:t>
            </a:r>
            <a:r>
              <a:rPr lang="en-US" sz="2000" dirty="0"/>
              <a:t> &lt;/h1&gt;</a:t>
            </a:r>
          </a:p>
          <a:p>
            <a:r>
              <a:rPr lang="en-US" sz="2000" dirty="0"/>
              <a:t>      …</a:t>
            </a:r>
          </a:p>
          <a:p>
            <a:r>
              <a:rPr lang="en-US" sz="2000" dirty="0"/>
              <a:t>&lt;/body&gt;</a:t>
            </a:r>
          </a:p>
          <a:p>
            <a:r>
              <a:rPr lang="en-US" sz="2000" dirty="0"/>
              <a:t>&lt;/html&gt;</a:t>
            </a:r>
          </a:p>
        </p:txBody>
      </p:sp>
      <p:sp>
        <p:nvSpPr>
          <p:cNvPr id="9" name="Rectangle 8"/>
          <p:cNvSpPr/>
          <p:nvPr/>
        </p:nvSpPr>
        <p:spPr>
          <a:xfrm>
            <a:off x="410210" y="4150658"/>
            <a:ext cx="71628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i="1" dirty="0" err="1"/>
              <a:t>Javascript</a:t>
            </a:r>
            <a:r>
              <a:rPr lang="en-US" sz="2800" b="1" i="1" dirty="0"/>
              <a:t> (</a:t>
            </a:r>
            <a:r>
              <a:rPr lang="en-US" sz="2800" b="1" i="1" dirty="0" err="1"/>
              <a:t>isikan</a:t>
            </a:r>
            <a:r>
              <a:rPr lang="en-US" sz="2800" b="1" i="1" dirty="0"/>
              <a:t> </a:t>
            </a:r>
            <a:r>
              <a:rPr lang="en-US" sz="2800" b="1" i="1" dirty="0" err="1"/>
              <a:t>pada</a:t>
            </a:r>
            <a:r>
              <a:rPr lang="en-US" sz="2800" b="1" i="1" dirty="0"/>
              <a:t> </a:t>
            </a:r>
            <a:r>
              <a:rPr lang="en-US" sz="2800" b="1" i="1" dirty="0" err="1"/>
              <a:t>titik-titik</a:t>
            </a:r>
            <a:r>
              <a:rPr lang="en-US" sz="2800" b="1" i="1" dirty="0"/>
              <a:t> di </a:t>
            </a:r>
            <a:r>
              <a:rPr lang="en-US" sz="2800" b="1" i="1" dirty="0" err="1"/>
              <a:t>atas</a:t>
            </a:r>
            <a:r>
              <a:rPr lang="en-US" sz="2800" b="1" i="1" dirty="0"/>
              <a:t>):</a:t>
            </a:r>
          </a:p>
        </p:txBody>
      </p:sp>
      <p:sp>
        <p:nvSpPr>
          <p:cNvPr id="6" name="Rectangle 5"/>
          <p:cNvSpPr/>
          <p:nvPr/>
        </p:nvSpPr>
        <p:spPr>
          <a:xfrm>
            <a:off x="395696" y="1374775"/>
            <a:ext cx="71628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i="1" dirty="0"/>
              <a:t>HTML </a:t>
            </a:r>
            <a:r>
              <a:rPr lang="en-US" sz="2800" b="1" i="1" dirty="0" err="1"/>
              <a:t>dan</a:t>
            </a:r>
            <a:r>
              <a:rPr lang="en-US" sz="2800" b="1" i="1" dirty="0"/>
              <a:t> CSS: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573010" y="3670935"/>
            <a:ext cx="3898265" cy="706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 err="1">
                <a:solidFill>
                  <a:srgbClr val="FF0000"/>
                </a:solidFill>
                <a:latin typeface="Verdana" panose="020B0604030504040204" pitchFamily="34" charset="0"/>
              </a:rPr>
              <a:t>Text ini aslinya warna biru</a:t>
            </a:r>
          </a:p>
        </p:txBody>
      </p:sp>
    </p:spTree>
  </p:cSld>
  <p:clrMapOvr>
    <a:masterClrMapping/>
  </p:clrMapOvr>
  <p:transition>
    <p:pull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/>
          <p:cNvSpPr txBox="1"/>
          <p:nvPr/>
        </p:nvSpPr>
        <p:spPr>
          <a:xfrm>
            <a:off x="311785" y="510540"/>
            <a:ext cx="4561840" cy="5835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id-ID" sz="3200" dirty="0">
                <a:solidFill>
                  <a:srgbClr val="014A73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+mn-ea"/>
              </a:rPr>
              <a:t>Komponen Halaman Web</a:t>
            </a:r>
          </a:p>
        </p:txBody>
      </p:sp>
      <p:sp>
        <p:nvSpPr>
          <p:cNvPr id="6" name="Rectangle 5"/>
          <p:cNvSpPr/>
          <p:nvPr/>
        </p:nvSpPr>
        <p:spPr>
          <a:xfrm>
            <a:off x="409031" y="1132205"/>
            <a:ext cx="7162800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i="1" dirty="0"/>
              <a:t>AJAX dan Manipulasi DOM</a:t>
            </a:r>
          </a:p>
        </p:txBody>
      </p:sp>
      <p:pic>
        <p:nvPicPr>
          <p:cNvPr id="17" name="Content Placeholder 16" descr="1200px-DOM-model.svg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938645" y="988060"/>
            <a:ext cx="5065395" cy="5243195"/>
          </a:xfrm>
          <a:prstGeom prst="rect">
            <a:avLst/>
          </a:prstGeom>
        </p:spPr>
      </p:pic>
      <p:sp>
        <p:nvSpPr>
          <p:cNvPr id="19" name="Text Box 18"/>
          <p:cNvSpPr txBox="1"/>
          <p:nvPr/>
        </p:nvSpPr>
        <p:spPr>
          <a:xfrm>
            <a:off x="311785" y="1828165"/>
            <a:ext cx="6068060" cy="44615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sym typeface="+mn-ea"/>
              </a:rPr>
              <a:t>DOM (Document Object Model) </a:t>
            </a:r>
            <a:r>
              <a:rPr lang="en-US" sz="2800" dirty="0">
                <a:sym typeface="+mn-ea"/>
              </a:rPr>
              <a:t>adalah susunan hirarkis dari elemen-elemen HTML pada suatu halaman Web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ym typeface="+mn-ea"/>
              </a:rPr>
              <a:t>Tiap halaman tersusun dari elemen HTML yang berbeda, sehingga memiliki struktur DOM yang berbeda pula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ym typeface="+mn-ea"/>
              </a:rPr>
              <a:t>Konsep DOM: </a:t>
            </a:r>
            <a:r>
              <a:rPr lang="en-US" sz="2800" b="1" dirty="0">
                <a:solidFill>
                  <a:srgbClr val="FF0000"/>
                </a:solidFill>
                <a:sym typeface="+mn-ea"/>
              </a:rPr>
              <a:t>elemen HTML = objek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b="1" dirty="0">
              <a:solidFill>
                <a:srgbClr val="FF0000"/>
              </a:solidFill>
              <a:sym typeface="+mn-ea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/>
          <p:cNvSpPr txBox="1"/>
          <p:nvPr/>
        </p:nvSpPr>
        <p:spPr>
          <a:xfrm>
            <a:off x="214539" y="269557"/>
            <a:ext cx="4561840" cy="5835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id-ID" sz="3200" dirty="0">
                <a:solidFill>
                  <a:srgbClr val="014A73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+mn-ea"/>
              </a:rPr>
              <a:t>Komponen Halaman Web</a:t>
            </a:r>
          </a:p>
        </p:txBody>
      </p:sp>
      <p:sp>
        <p:nvSpPr>
          <p:cNvPr id="5" name="Rectangle 4"/>
          <p:cNvSpPr/>
          <p:nvPr/>
        </p:nvSpPr>
        <p:spPr>
          <a:xfrm>
            <a:off x="311785" y="1728470"/>
            <a:ext cx="8470900" cy="46774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00B050"/>
                </a:solidFill>
              </a:rPr>
              <a:t>Selector</a:t>
            </a:r>
            <a:r>
              <a:rPr lang="en-US" sz="2800" b="1" dirty="0"/>
              <a:t> </a:t>
            </a:r>
            <a:r>
              <a:rPr lang="en-US" sz="2800" dirty="0"/>
              <a:t>adalah cara yang digunakan dalam CSS untuk memilih elemen mana yang akan dirubah stylenya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ym typeface="+mn-ea"/>
              </a:rPr>
              <a:t>Dengan </a:t>
            </a:r>
            <a:r>
              <a:rPr lang="en-US" sz="2800" dirty="0" err="1">
                <a:sym typeface="+mn-ea"/>
              </a:rPr>
              <a:t>memanfaatkan</a:t>
            </a:r>
            <a:r>
              <a:rPr lang="en-US" sz="2800" dirty="0">
                <a:sym typeface="+mn-ea"/>
              </a:rPr>
              <a:t> </a:t>
            </a:r>
            <a:r>
              <a:rPr lang="en-US" sz="2800" b="1" dirty="0">
                <a:solidFill>
                  <a:srgbClr val="00B050"/>
                </a:solidFill>
                <a:sym typeface="+mn-ea"/>
              </a:rPr>
              <a:t>selector dan Javascript</a:t>
            </a:r>
            <a:r>
              <a:rPr lang="en-US" sz="2800" dirty="0">
                <a:sym typeface="+mn-ea"/>
              </a:rPr>
              <a:t>, dapat dibuat sebuah halaman yg interaktif, responsif dan dinamis.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ym typeface="+mn-ea"/>
              </a:rPr>
              <a:t>Metode ini disebut dengan </a:t>
            </a:r>
            <a:r>
              <a:rPr lang="en-US" sz="2800" b="1" dirty="0">
                <a:solidFill>
                  <a:srgbClr val="FF0000"/>
                </a:solidFill>
                <a:sym typeface="+mn-ea"/>
              </a:rPr>
              <a:t>Manipulasi DOM</a:t>
            </a:r>
            <a:r>
              <a:rPr lang="en-US" sz="2800" b="1" dirty="0">
                <a:sym typeface="+mn-ea"/>
              </a:rPr>
              <a:t> </a:t>
            </a:r>
            <a:r>
              <a:rPr lang="en-US" sz="2800" dirty="0">
                <a:sym typeface="+mn-ea"/>
              </a:rPr>
              <a:t>(</a:t>
            </a:r>
            <a:r>
              <a:rPr lang="en-US" sz="2800" i="1" dirty="0">
                <a:sym typeface="+mn-ea"/>
              </a:rPr>
              <a:t>Document Object Model</a:t>
            </a:r>
            <a:r>
              <a:rPr lang="en-US" sz="2800" dirty="0">
                <a:sym typeface="+mn-ea"/>
              </a:rPr>
              <a:t>)</a:t>
            </a:r>
            <a:endParaRPr lang="en-US" sz="2800" b="1" dirty="0"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ym typeface="+mn-ea"/>
              </a:rPr>
              <a:t>Contoh manipulasi DOM:</a:t>
            </a:r>
          </a:p>
          <a:p>
            <a:pPr indent="0" algn="ctr">
              <a:buFont typeface="Arial" panose="020B0604020202020204" pitchFamily="34" charset="0"/>
              <a:buNone/>
            </a:pPr>
            <a:r>
              <a:rPr lang="en-US" sz="2800" dirty="0">
                <a:sym typeface="+mn-ea"/>
              </a:rPr>
              <a:t>	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sym typeface="+mn-ea"/>
              </a:rPr>
              <a:t>getElementsByTagName("p");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sym typeface="+mn-ea"/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en-US" dirty="0"/>
              <a:t>Cek: https://www.w3schools.com/js/js_htmldom_elements.asp</a:t>
            </a:r>
          </a:p>
        </p:txBody>
      </p:sp>
      <p:sp>
        <p:nvSpPr>
          <p:cNvPr id="6" name="Rectangle 5"/>
          <p:cNvSpPr/>
          <p:nvPr/>
        </p:nvSpPr>
        <p:spPr>
          <a:xfrm>
            <a:off x="311785" y="891222"/>
            <a:ext cx="7162800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i="1" dirty="0"/>
              <a:t>AJAX dan Manipulasi DOM</a:t>
            </a:r>
          </a:p>
        </p:txBody>
      </p:sp>
      <p:pic>
        <p:nvPicPr>
          <p:cNvPr id="10" name="Content Placeholder 9" descr="latest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9499600" y="694690"/>
            <a:ext cx="2411730" cy="5045075"/>
          </a:xfrm>
          <a:prstGeom prst="rect">
            <a:avLst/>
          </a:prstGeom>
        </p:spPr>
      </p:pic>
      <p:sp>
        <p:nvSpPr>
          <p:cNvPr id="14" name="Text Box 13"/>
          <p:cNvSpPr txBox="1"/>
          <p:nvPr/>
        </p:nvSpPr>
        <p:spPr>
          <a:xfrm>
            <a:off x="9499600" y="5739765"/>
            <a:ext cx="2204085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sym typeface="+mn-ea"/>
              </a:rPr>
              <a:t>P.S.: Not this DOM!</a:t>
            </a:r>
          </a:p>
        </p:txBody>
      </p:sp>
      <p:sp>
        <p:nvSpPr>
          <p:cNvPr id="15" name="Oval Callout 14"/>
          <p:cNvSpPr/>
          <p:nvPr/>
        </p:nvSpPr>
        <p:spPr>
          <a:xfrm>
            <a:off x="7309485" y="826770"/>
            <a:ext cx="2387600" cy="901700"/>
          </a:xfrm>
          <a:prstGeom prst="wedgeEllipseCallout">
            <a:avLst>
              <a:gd name="adj1" fmla="val 58058"/>
              <a:gd name="adj2" fmla="val 61126"/>
            </a:avLst>
          </a:prstGeom>
          <a:ln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accent1">
                    <a:lumMod val="75000"/>
                  </a:schemeClr>
                </a:solidFill>
                <a:latin typeface="Comic Sans MS" panose="030F0702030302020204" charset="0"/>
              </a:rPr>
              <a:t>See you again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/>
          <p:cNvSpPr txBox="1"/>
          <p:nvPr/>
        </p:nvSpPr>
        <p:spPr>
          <a:xfrm>
            <a:off x="280670" y="281100"/>
            <a:ext cx="4561840" cy="5835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id-ID" sz="3200" dirty="0">
                <a:solidFill>
                  <a:srgbClr val="014A73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+mn-ea"/>
              </a:rPr>
              <a:t>Komponen Halaman Web</a:t>
            </a:r>
          </a:p>
        </p:txBody>
      </p:sp>
      <p:sp>
        <p:nvSpPr>
          <p:cNvPr id="6" name="Rectangle 5"/>
          <p:cNvSpPr/>
          <p:nvPr/>
        </p:nvSpPr>
        <p:spPr>
          <a:xfrm>
            <a:off x="377916" y="902765"/>
            <a:ext cx="7162800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i="1" dirty="0"/>
              <a:t>AJAX dan Manipulasi DOM</a:t>
            </a:r>
          </a:p>
        </p:txBody>
      </p:sp>
      <p:pic>
        <p:nvPicPr>
          <p:cNvPr id="10" name="Content Placeholder 9" descr="latest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9499600" y="694690"/>
            <a:ext cx="2411730" cy="5045075"/>
          </a:xfrm>
          <a:prstGeom prst="rect">
            <a:avLst/>
          </a:prstGeom>
        </p:spPr>
      </p:pic>
      <p:sp>
        <p:nvSpPr>
          <p:cNvPr id="14" name="Text Box 13"/>
          <p:cNvSpPr txBox="1"/>
          <p:nvPr/>
        </p:nvSpPr>
        <p:spPr>
          <a:xfrm>
            <a:off x="9499600" y="5739765"/>
            <a:ext cx="2204085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sym typeface="+mn-ea"/>
              </a:rPr>
              <a:t>P.S.: Not this DOM!</a:t>
            </a:r>
          </a:p>
        </p:txBody>
      </p:sp>
      <p:sp>
        <p:nvSpPr>
          <p:cNvPr id="15" name="Oval Callout 14"/>
          <p:cNvSpPr/>
          <p:nvPr/>
        </p:nvSpPr>
        <p:spPr>
          <a:xfrm>
            <a:off x="7309485" y="826770"/>
            <a:ext cx="2387600" cy="901700"/>
          </a:xfrm>
          <a:prstGeom prst="wedgeEllipseCallout">
            <a:avLst>
              <a:gd name="adj1" fmla="val 58058"/>
              <a:gd name="adj2" fmla="val 61126"/>
            </a:avLst>
          </a:prstGeom>
          <a:ln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accent1">
                    <a:lumMod val="75000"/>
                  </a:schemeClr>
                </a:solidFill>
                <a:latin typeface="Comic Sans MS" panose="030F0702030302020204" charset="0"/>
              </a:rPr>
              <a:t>See you again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DCC45D45-F884-46D7-B4A4-13F224028F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0848" y="2106027"/>
            <a:ext cx="9245551" cy="300876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27420761-D847-4C09-BE5E-1A338F272A31}"/>
              </a:ext>
            </a:extLst>
          </p:cNvPr>
          <p:cNvSpPr/>
          <p:nvPr/>
        </p:nvSpPr>
        <p:spPr>
          <a:xfrm>
            <a:off x="150506" y="5142210"/>
            <a:ext cx="944623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>
                <a:solidFill>
                  <a:srgbClr val="FF0000"/>
                </a:solidFill>
                <a:latin typeface="+mj-lt"/>
              </a:rPr>
              <a:t>Contoh</a:t>
            </a:r>
            <a:endParaRPr lang="en-US" b="1" dirty="0">
              <a:solidFill>
                <a:srgbClr val="FF0000"/>
              </a:solidFill>
              <a:latin typeface="+mj-lt"/>
            </a:endParaRPr>
          </a:p>
          <a:p>
            <a:r>
              <a:rPr lang="en-US" dirty="0">
                <a:solidFill>
                  <a:srgbClr val="323232"/>
                </a:solidFill>
                <a:latin typeface="Courier New" panose="02070309020205020404" pitchFamily="49" charset="0"/>
              </a:rPr>
              <a:t>const </a:t>
            </a:r>
            <a:r>
              <a:rPr lang="en-US" dirty="0" err="1">
                <a:solidFill>
                  <a:srgbClr val="323232"/>
                </a:solidFill>
                <a:latin typeface="Courier New" panose="02070309020205020404" pitchFamily="49" charset="0"/>
              </a:rPr>
              <a:t>demoQuery</a:t>
            </a:r>
            <a:r>
              <a:rPr lang="en-US" dirty="0">
                <a:solidFill>
                  <a:srgbClr val="323232"/>
                </a:solidFill>
                <a:latin typeface="Courier New" panose="02070309020205020404" pitchFamily="49" charset="0"/>
              </a:rPr>
              <a:t> = </a:t>
            </a:r>
            <a:r>
              <a:rPr lang="en-US" dirty="0" err="1">
                <a:solidFill>
                  <a:srgbClr val="323232"/>
                </a:solidFill>
                <a:latin typeface="Courier New" panose="02070309020205020404" pitchFamily="49" charset="0"/>
              </a:rPr>
              <a:t>document.querySelector</a:t>
            </a:r>
            <a:r>
              <a:rPr lang="en-US" dirty="0">
                <a:solidFill>
                  <a:srgbClr val="323232"/>
                </a:solidFill>
                <a:latin typeface="Courier New" panose="02070309020205020404" pitchFamily="49" charset="0"/>
              </a:rPr>
              <a:t>('#demo-query’);</a:t>
            </a:r>
          </a:p>
          <a:p>
            <a:r>
              <a:rPr lang="en-US" dirty="0">
                <a:solidFill>
                  <a:srgbClr val="323232"/>
                </a:solidFill>
                <a:latin typeface="Courier New" panose="02070309020205020404" pitchFamily="49" charset="0"/>
              </a:rPr>
              <a:t>const </a:t>
            </a:r>
            <a:r>
              <a:rPr lang="en-US" dirty="0" err="1">
                <a:solidFill>
                  <a:srgbClr val="323232"/>
                </a:solidFill>
                <a:latin typeface="Courier New" panose="02070309020205020404" pitchFamily="49" charset="0"/>
              </a:rPr>
              <a:t>demoQueryAll</a:t>
            </a:r>
            <a:r>
              <a:rPr lang="en-US" dirty="0">
                <a:solidFill>
                  <a:srgbClr val="323232"/>
                </a:solidFill>
                <a:latin typeface="Courier New" panose="02070309020205020404" pitchFamily="49" charset="0"/>
              </a:rPr>
              <a:t> = </a:t>
            </a:r>
            <a:r>
              <a:rPr lang="en-US" dirty="0" err="1">
                <a:solidFill>
                  <a:srgbClr val="323232"/>
                </a:solidFill>
                <a:latin typeface="Courier New" panose="02070309020205020404" pitchFamily="49" charset="0"/>
              </a:rPr>
              <a:t>document.querySelectorAll</a:t>
            </a:r>
            <a:r>
              <a:rPr lang="en-US" dirty="0">
                <a:solidFill>
                  <a:srgbClr val="323232"/>
                </a:solidFill>
                <a:latin typeface="Courier New" panose="02070309020205020404" pitchFamily="49" charset="0"/>
              </a:rPr>
              <a:t>('.demo-query-all');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18BC34DB-1F4A-4712-9A36-3D05F2EB357F}"/>
              </a:ext>
            </a:extLst>
          </p:cNvPr>
          <p:cNvSpPr/>
          <p:nvPr/>
        </p:nvSpPr>
        <p:spPr>
          <a:xfrm>
            <a:off x="280670" y="1776042"/>
            <a:ext cx="94462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>
                <a:solidFill>
                  <a:srgbClr val="00B050"/>
                </a:solidFill>
                <a:latin typeface="+mj-lt"/>
              </a:rPr>
              <a:t>Tabel</a:t>
            </a:r>
            <a:r>
              <a:rPr lang="en-US" b="1" dirty="0">
                <a:solidFill>
                  <a:srgbClr val="00B050"/>
                </a:solidFill>
                <a:latin typeface="+mj-lt"/>
              </a:rPr>
              <a:t> Selector DOM</a:t>
            </a:r>
            <a:endParaRPr lang="en-US" dirty="0">
              <a:solidFill>
                <a:srgbClr val="00B050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434378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436914"/>
            <a:ext cx="10515600" cy="776288"/>
          </a:xfrm>
        </p:spPr>
        <p:txBody>
          <a:bodyPr>
            <a:normAutofit/>
          </a:bodyPr>
          <a:lstStyle/>
          <a:p>
            <a:pPr algn="ctr"/>
            <a:r>
              <a:rPr lang="en-US" altLang="id-ID" b="1" dirty="0">
                <a:solidFill>
                  <a:srgbClr val="014A7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Today</a:t>
            </a:r>
            <a:r>
              <a:rPr lang="en-US" altLang="id-ID" dirty="0">
                <a:solidFill>
                  <a:srgbClr val="014A7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: Bootstrap; HTML, CSS dan JS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695575"/>
            <a:ext cx="10515600" cy="348170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id-ID" dirty="0">
                <a:latin typeface="Segoe UI Light" panose="020B0502040204020203" pitchFamily="34" charset="0"/>
                <a:cs typeface="Segoe UI Light" panose="020B0502040204020203" pitchFamily="34" charset="0"/>
              </a:rPr>
              <a:t>Komponen web: HTML, CSS dan JS</a:t>
            </a:r>
          </a:p>
          <a:p>
            <a:pPr>
              <a:lnSpc>
                <a:spcPct val="150000"/>
              </a:lnSpc>
            </a:pPr>
            <a:r>
              <a:rPr lang="en-US" altLang="id-ID" dirty="0">
                <a:latin typeface="Segoe UI Light" panose="020B0502040204020203" pitchFamily="34" charset="0"/>
                <a:cs typeface="Segoe UI Light" panose="020B0502040204020203" pitchFamily="34" charset="0"/>
              </a:rPr>
              <a:t>Client-side Scripting dengan Javascript</a:t>
            </a:r>
          </a:p>
          <a:p>
            <a:pPr>
              <a:lnSpc>
                <a:spcPct val="150000"/>
              </a:lnSpc>
            </a:pPr>
            <a:r>
              <a:rPr lang="en-US" altLang="id-ID" dirty="0">
                <a:latin typeface="Segoe UI Light" panose="020B0502040204020203" pitchFamily="34" charset="0"/>
                <a:cs typeface="Segoe UI Light" panose="020B0502040204020203" pitchFamily="34" charset="0"/>
              </a:rPr>
              <a:t>Mengenal Bootstrap Framework</a:t>
            </a:r>
          </a:p>
          <a:p>
            <a:pPr>
              <a:lnSpc>
                <a:spcPct val="150000"/>
              </a:lnSpc>
            </a:pPr>
            <a:r>
              <a:rPr lang="en-US" altLang="id-ID" dirty="0">
                <a:latin typeface="Segoe UI Light" panose="020B0502040204020203" pitchFamily="34" charset="0"/>
                <a:cs typeface="Segoe UI Light" panose="020B0502040204020203" pitchFamily="34" charset="0"/>
              </a:rPr>
              <a:t>Praktek: membangun antarmuka web dengan Bootstrap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/>
          <p:cNvSpPr txBox="1"/>
          <p:nvPr/>
        </p:nvSpPr>
        <p:spPr>
          <a:xfrm>
            <a:off x="311785" y="510540"/>
            <a:ext cx="4561840" cy="5835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id-ID" sz="3200" dirty="0">
                <a:solidFill>
                  <a:srgbClr val="014A73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+mn-ea"/>
              </a:rPr>
              <a:t>Komponen Halaman Web</a:t>
            </a:r>
          </a:p>
        </p:txBody>
      </p:sp>
      <p:sp>
        <p:nvSpPr>
          <p:cNvPr id="5" name="Rectangle 4"/>
          <p:cNvSpPr/>
          <p:nvPr/>
        </p:nvSpPr>
        <p:spPr>
          <a:xfrm>
            <a:off x="5967095" y="1094105"/>
            <a:ext cx="6053455" cy="38766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0" algn="ctr">
              <a:buFont typeface="Arial" panose="020B0604020202020204" pitchFamily="34" charset="0"/>
              <a:buNone/>
            </a:pPr>
            <a:r>
              <a:rPr lang="en-US" sz="2400" b="1" dirty="0"/>
              <a:t>Manipulasi DOM </a:t>
            </a:r>
            <a:r>
              <a:rPr lang="en-US" sz="2400" dirty="0"/>
              <a:t>dapat dilakukan dengan data yang akan terupdate secara dinamis (mis. dari basisdata)</a:t>
            </a:r>
          </a:p>
          <a:p>
            <a:pPr indent="0" algn="ctr">
              <a:buFont typeface="Arial" panose="020B0604020202020204" pitchFamily="34" charset="0"/>
              <a:buNone/>
            </a:pPr>
            <a:endParaRPr lang="en-US" sz="2400" dirty="0"/>
          </a:p>
          <a:p>
            <a:pPr indent="0" algn="ctr">
              <a:buFont typeface="Arial" panose="020B0604020202020204" pitchFamily="34" charset="0"/>
              <a:buNone/>
            </a:pPr>
            <a:r>
              <a:rPr lang="en-US" sz="2400" b="1" dirty="0"/>
              <a:t>AJAX  (Asynchronous Javascript and XML) </a:t>
            </a:r>
            <a:r>
              <a:rPr lang="en-US" sz="2400" dirty="0"/>
              <a:t>adalah metode yang dipakai untuk mengupdate DOM tanpa merubah seluruh halaman web</a:t>
            </a:r>
          </a:p>
          <a:p>
            <a:pPr indent="0">
              <a:buFont typeface="Arial" panose="020B0604020202020204" pitchFamily="34" charset="0"/>
              <a:buNone/>
            </a:pPr>
            <a:endParaRPr lang="en-US" sz="2000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sym typeface="+mn-ea"/>
            </a:endParaRPr>
          </a:p>
          <a:p>
            <a:pPr indent="0">
              <a:buFont typeface="Arial" panose="020B0604020202020204" pitchFamily="34" charset="0"/>
              <a:buNone/>
            </a:pP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409031" y="1132205"/>
            <a:ext cx="7162800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i="1" dirty="0"/>
              <a:t>AJAX dan Manipulasi DOM</a:t>
            </a:r>
          </a:p>
        </p:txBody>
      </p:sp>
      <p:pic>
        <p:nvPicPr>
          <p:cNvPr id="4" name="Content Placeholder 3" descr="ajax-tutorial"/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222885" y="1790700"/>
            <a:ext cx="5810250" cy="3180080"/>
          </a:xfrm>
          <a:prstGeom prst="rect">
            <a:avLst/>
          </a:prstGeom>
        </p:spPr>
      </p:pic>
      <p:pic>
        <p:nvPicPr>
          <p:cNvPr id="8" name="Content Placeholder 7" descr="champions-ajax-amsterdam-2014_1i32mk3um8igp1kaq0c12x3bny"/>
          <p:cNvPicPr>
            <a:picLocks noGrp="1" noChangeAspect="1"/>
          </p:cNvPicPr>
          <p:nvPr>
            <p:ph sz="half" idx="2"/>
          </p:nvPr>
        </p:nvPicPr>
        <p:blipFill>
          <a:blip r:embed="rId5"/>
          <a:stretch>
            <a:fillRect/>
          </a:stretch>
        </p:blipFill>
        <p:spPr>
          <a:xfrm>
            <a:off x="8751570" y="4544695"/>
            <a:ext cx="2913380" cy="1638935"/>
          </a:xfrm>
          <a:prstGeom prst="rect">
            <a:avLst/>
          </a:prstGeom>
        </p:spPr>
      </p:pic>
      <p:sp>
        <p:nvSpPr>
          <p:cNvPr id="12" name="Right Arrow 11"/>
          <p:cNvSpPr/>
          <p:nvPr/>
        </p:nvSpPr>
        <p:spPr>
          <a:xfrm>
            <a:off x="6182995" y="5030470"/>
            <a:ext cx="2568575" cy="941705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rgbClr val="FF0000"/>
                </a:solidFill>
              </a:rPr>
              <a:t>Not </a:t>
            </a:r>
            <a:r>
              <a:rPr lang="en-US">
                <a:solidFill>
                  <a:srgbClr val="FF0000"/>
                </a:solidFill>
              </a:rPr>
              <a:t>This AJAX</a:t>
            </a:r>
          </a:p>
        </p:txBody>
      </p:sp>
      <p:sp>
        <p:nvSpPr>
          <p:cNvPr id="13" name="Text Box 12"/>
          <p:cNvSpPr txBox="1"/>
          <p:nvPr/>
        </p:nvSpPr>
        <p:spPr>
          <a:xfrm>
            <a:off x="222885" y="5420995"/>
            <a:ext cx="542544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>
              <a:buFont typeface="Arial" panose="020B0604020202020204" pitchFamily="34" charset="0"/>
              <a:buNone/>
            </a:pPr>
            <a:r>
              <a:rPr lang="en-US" dirty="0">
                <a:sym typeface="+mn-ea"/>
              </a:rPr>
              <a:t>Cek: </a:t>
            </a:r>
            <a:endParaRPr lang="en-US" dirty="0"/>
          </a:p>
          <a:p>
            <a:pPr indent="0">
              <a:buFont typeface="Arial" panose="020B0604020202020204" pitchFamily="34" charset="0"/>
              <a:buNone/>
            </a:pPr>
            <a:r>
              <a:rPr lang="en-US" dirty="0">
                <a:sym typeface="+mn-ea"/>
              </a:rPr>
              <a:t>https://www.w3schools.com/xml/ajax_intro.asp</a:t>
            </a:r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5E0731E1-97C4-4E17-A0AC-942C650CB215}"/>
              </a:ext>
            </a:extLst>
          </p:cNvPr>
          <p:cNvSpPr/>
          <p:nvPr/>
        </p:nvSpPr>
        <p:spPr>
          <a:xfrm>
            <a:off x="234435" y="5972175"/>
            <a:ext cx="5732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6"/>
              </a:rPr>
              <a:t>https://gabrieltanner.org/blog/javascript-dom-introduction</a:t>
            </a:r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/>
          <p:cNvSpPr txBox="1"/>
          <p:nvPr/>
        </p:nvSpPr>
        <p:spPr>
          <a:xfrm>
            <a:off x="311785" y="510540"/>
            <a:ext cx="4561840" cy="5835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id-ID" sz="3200" dirty="0">
                <a:solidFill>
                  <a:srgbClr val="014A73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+mn-ea"/>
              </a:rPr>
              <a:t>Komponen Halaman Web</a:t>
            </a:r>
          </a:p>
        </p:txBody>
      </p:sp>
      <p:sp>
        <p:nvSpPr>
          <p:cNvPr id="6" name="Rectangle 5"/>
          <p:cNvSpPr/>
          <p:nvPr/>
        </p:nvSpPr>
        <p:spPr>
          <a:xfrm>
            <a:off x="409031" y="1132205"/>
            <a:ext cx="7162800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i="1" dirty="0"/>
              <a:t>AJAX dan Manipulasi DOM</a:t>
            </a:r>
          </a:p>
        </p:txBody>
      </p:sp>
      <p:pic>
        <p:nvPicPr>
          <p:cNvPr id="4" name="Content Placeholder 3" descr="giphy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5803265" y="1704340"/>
            <a:ext cx="5801995" cy="435165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8" name="Rectangle 7"/>
          <p:cNvSpPr/>
          <p:nvPr/>
        </p:nvSpPr>
        <p:spPr>
          <a:xfrm>
            <a:off x="855345" y="3159125"/>
            <a:ext cx="3899535" cy="829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Contoh AJAX: Google Search Autocorrect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3113405" y="4641850"/>
            <a:ext cx="3727450" cy="610235"/>
          </a:xfrm>
          <a:prstGeom prst="straightConnector1">
            <a:avLst/>
          </a:prstGeom>
          <a:ln w="28575">
            <a:solidFill>
              <a:srgbClr val="FF0000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507365" y="5252085"/>
            <a:ext cx="3899535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i="1" dirty="0"/>
              <a:t>Only this part is updating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/>
          <p:cNvSpPr txBox="1"/>
          <p:nvPr/>
        </p:nvSpPr>
        <p:spPr>
          <a:xfrm>
            <a:off x="311785" y="510540"/>
            <a:ext cx="4561840" cy="5835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id-ID" sz="3200" dirty="0">
                <a:solidFill>
                  <a:srgbClr val="014A73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+mn-ea"/>
              </a:rPr>
              <a:t>Komponen Halaman Web</a:t>
            </a:r>
          </a:p>
        </p:txBody>
      </p:sp>
      <p:sp>
        <p:nvSpPr>
          <p:cNvPr id="6" name="Rectangle 5"/>
          <p:cNvSpPr/>
          <p:nvPr/>
        </p:nvSpPr>
        <p:spPr>
          <a:xfrm>
            <a:off x="409031" y="1132205"/>
            <a:ext cx="7162800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i="1" dirty="0"/>
              <a:t>AJAX dan Manipulasi DOM</a:t>
            </a:r>
          </a:p>
        </p:txBody>
      </p:sp>
      <p:pic>
        <p:nvPicPr>
          <p:cNvPr id="14" name="Content Placeholder 13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576445" y="1513205"/>
            <a:ext cx="7446645" cy="4638040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7" name="Text Box 6"/>
          <p:cNvSpPr txBox="1"/>
          <p:nvPr/>
        </p:nvSpPr>
        <p:spPr>
          <a:xfrm>
            <a:off x="143510" y="1852295"/>
            <a:ext cx="4211955" cy="39693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  <a:sym typeface="+mn-ea"/>
              </a:rPr>
              <a:t>Latihan DOM</a:t>
            </a:r>
          </a:p>
          <a:p>
            <a:pPr algn="ctr"/>
            <a:endParaRPr lang="en-US"/>
          </a:p>
          <a:p>
            <a:pPr algn="ctr"/>
            <a:r>
              <a:rPr lang="en-US">
                <a:solidFill>
                  <a:schemeClr val="accent1">
                    <a:lumMod val="50000"/>
                  </a:schemeClr>
                </a:solidFill>
              </a:rPr>
              <a:t>Ketikkan script di samping menggunakan text editor</a:t>
            </a:r>
          </a:p>
          <a:p>
            <a:pPr algn="ctr"/>
            <a:r>
              <a:rPr lang="en-US">
                <a:solidFill>
                  <a:schemeClr val="accent1">
                    <a:lumMod val="50000"/>
                  </a:schemeClr>
                </a:solidFill>
              </a:rPr>
              <a:t>Simpan sebagai HTML</a:t>
            </a:r>
          </a:p>
          <a:p>
            <a:pPr algn="ctr"/>
            <a:r>
              <a:rPr lang="en-US">
                <a:solidFill>
                  <a:schemeClr val="accent1">
                    <a:lumMod val="50000"/>
                  </a:schemeClr>
                </a:solidFill>
              </a:rPr>
              <a:t>Jalankan dengan browser</a:t>
            </a:r>
          </a:p>
          <a:p>
            <a:pPr algn="ctr"/>
            <a:endParaRPr lang="en-US"/>
          </a:p>
          <a:p>
            <a:pPr algn="l"/>
            <a:r>
              <a:rPr lang="en-US" i="1"/>
              <a:t>Jawablah: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/>
              <a:t>Elemen DOM apa yang diupdate oleh JS?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/>
              <a:t>Perintah apa yang digunakan untuk memanggil elemen tsb?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/>
              <a:t>Seandainya yang akan diupdate adalah semua heading 1, bagaimana script yang digunakan?</a:t>
            </a:r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3988904" y="2796209"/>
            <a:ext cx="1007166" cy="15505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3869635" y="3551583"/>
            <a:ext cx="1099930" cy="13517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09031" y="5990856"/>
            <a:ext cx="62965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/>
              <a:t>Document.getElementByTagName</a:t>
            </a:r>
            <a:r>
              <a:rPr lang="en-US" sz="1400" dirty="0" smtClean="0"/>
              <a:t>(h1).</a:t>
            </a:r>
            <a:r>
              <a:rPr lang="en-US" sz="1400" dirty="0" err="1" smtClean="0"/>
              <a:t>innerHTML</a:t>
            </a:r>
            <a:endParaRPr lang="en-ID" sz="14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1200" y="3077845"/>
            <a:ext cx="10515600" cy="956945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id-ID" sz="3200" dirty="0">
                <a:solidFill>
                  <a:srgbClr val="014A7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Mengapa JavaScript disebut sebagai Client-Side Scripting Language?</a:t>
            </a:r>
          </a:p>
        </p:txBody>
      </p:sp>
      <p:sp>
        <p:nvSpPr>
          <p:cNvPr id="10" name="Title 1"/>
          <p:cNvSpPr>
            <a:spLocks noGrp="1"/>
          </p:cNvSpPr>
          <p:nvPr/>
        </p:nvSpPr>
        <p:spPr>
          <a:xfrm>
            <a:off x="711200" y="1960245"/>
            <a:ext cx="10515600" cy="9569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id-ID" sz="3200" b="1" dirty="0">
                <a:solidFill>
                  <a:srgbClr val="014A7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DISKUSI: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62630" y="3164116"/>
            <a:ext cx="9144000" cy="1115106"/>
          </a:xfrm>
        </p:spPr>
        <p:txBody>
          <a:bodyPr/>
          <a:lstStyle/>
          <a:p>
            <a:pPr algn="r"/>
            <a:r>
              <a:rPr lang="en-US" altLang="id-ID" b="1" dirty="0">
                <a:solidFill>
                  <a:srgbClr val="014A7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Bootstrap Framework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62630" y="4516440"/>
            <a:ext cx="9144000" cy="607106"/>
          </a:xfrm>
        </p:spPr>
        <p:txBody>
          <a:bodyPr/>
          <a:lstStyle/>
          <a:p>
            <a:pPr algn="r"/>
            <a:r>
              <a:rPr lang="en-US" altLang="id-ID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Bootstrap, HTML, CSS dan JS</a:t>
            </a:r>
            <a:endParaRPr lang="en-US" altLang="id-ID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/>
          <p:cNvSpPr txBox="1"/>
          <p:nvPr/>
        </p:nvSpPr>
        <p:spPr>
          <a:xfrm>
            <a:off x="311785" y="510540"/>
            <a:ext cx="3811905" cy="5835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id-ID" sz="3200" dirty="0">
                <a:solidFill>
                  <a:srgbClr val="014A73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+mn-ea"/>
              </a:rPr>
              <a:t>Bootstrap Framework</a:t>
            </a:r>
          </a:p>
        </p:txBody>
      </p:sp>
      <p:sp>
        <p:nvSpPr>
          <p:cNvPr id="6" name="Rectangle 5"/>
          <p:cNvSpPr/>
          <p:nvPr/>
        </p:nvSpPr>
        <p:spPr>
          <a:xfrm>
            <a:off x="311876" y="1094105"/>
            <a:ext cx="7162800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i="1" dirty="0"/>
              <a:t>Konsep Bootstrap</a:t>
            </a:r>
          </a:p>
        </p:txBody>
      </p:sp>
      <p:pic>
        <p:nvPicPr>
          <p:cNvPr id="4" name="Content Placeholder 3" descr="Dilan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699260" y="1554480"/>
            <a:ext cx="8952230" cy="4700270"/>
          </a:xfrm>
          <a:prstGeom prst="rect">
            <a:avLst/>
          </a:prstGeom>
        </p:spPr>
      </p:pic>
      <p:pic>
        <p:nvPicPr>
          <p:cNvPr id="10" name="Content Placeholder 3" descr="Dilan"/>
          <p:cNvPicPr>
            <a:picLocks noChangeAspect="1"/>
          </p:cNvPicPr>
          <p:nvPr/>
        </p:nvPicPr>
        <p:blipFill>
          <a:blip r:embed="rId4"/>
          <a:srcRect r="59320" b="76804"/>
          <a:stretch>
            <a:fillRect/>
          </a:stretch>
        </p:blipFill>
        <p:spPr>
          <a:xfrm>
            <a:off x="3300095" y="4507865"/>
            <a:ext cx="3641725" cy="1090295"/>
          </a:xfrm>
          <a:prstGeom prst="rect">
            <a:avLst/>
          </a:prstGeom>
        </p:spPr>
      </p:pic>
      <p:sp>
        <p:nvSpPr>
          <p:cNvPr id="12" name="Text Box 11"/>
          <p:cNvSpPr txBox="1"/>
          <p:nvPr/>
        </p:nvSpPr>
        <p:spPr>
          <a:xfrm>
            <a:off x="3300095" y="4376420"/>
            <a:ext cx="525335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chemeClr val="bg1"/>
                </a:solidFill>
                <a:latin typeface="Verdana" panose="020B0604030504040204" pitchFamily="34" charset="0"/>
              </a:rPr>
              <a:t>“Bikin web dari nol itu berat.</a:t>
            </a:r>
          </a:p>
          <a:p>
            <a:r>
              <a:rPr lang="en-US" sz="1600" b="1">
                <a:solidFill>
                  <a:schemeClr val="bg1"/>
                </a:solidFill>
                <a:latin typeface="Verdana" panose="020B0604030504040204" pitchFamily="34" charset="0"/>
              </a:rPr>
              <a:t>kau tidak akan kuat. Biar aku saja”</a:t>
            </a:r>
          </a:p>
        </p:txBody>
      </p:sp>
      <p:pic>
        <p:nvPicPr>
          <p:cNvPr id="13" name="Picture 12" descr="bootstrap-stack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59545" y="2260600"/>
            <a:ext cx="1347470" cy="1132205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/>
          <p:cNvSpPr txBox="1"/>
          <p:nvPr/>
        </p:nvSpPr>
        <p:spPr>
          <a:xfrm>
            <a:off x="311785" y="510540"/>
            <a:ext cx="3811905" cy="5835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id-ID" sz="3200" dirty="0">
                <a:solidFill>
                  <a:srgbClr val="014A73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+mn-ea"/>
              </a:rPr>
              <a:t>Bootstrap Framework</a:t>
            </a:r>
          </a:p>
        </p:txBody>
      </p:sp>
      <p:sp>
        <p:nvSpPr>
          <p:cNvPr id="6" name="Rectangle 5"/>
          <p:cNvSpPr/>
          <p:nvPr/>
        </p:nvSpPr>
        <p:spPr>
          <a:xfrm>
            <a:off x="311876" y="1094105"/>
            <a:ext cx="7162800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i="1" dirty="0"/>
              <a:t>Konsep Bootstrap</a:t>
            </a:r>
          </a:p>
        </p:txBody>
      </p:sp>
      <p:pic>
        <p:nvPicPr>
          <p:cNvPr id="5" name="Content Placeholder 4" descr="bootstrap-stack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8159115" y="1861185"/>
            <a:ext cx="3732530" cy="313499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11785" y="1554480"/>
            <a:ext cx="7847330" cy="31076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 dirty="0"/>
              <a:t>Bootstrap </a:t>
            </a:r>
            <a:r>
              <a:rPr lang="en-US" sz="2400" dirty="0"/>
              <a:t>menyediakan komponen yang sudah 'dibungkus' untuk memudahkan pembangunan web menggunakan HTML, CSS dan JS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Web yang dibangun dengan Bootstrap bersifat </a:t>
            </a:r>
            <a:r>
              <a:rPr lang="en-US" sz="2400" b="1" dirty="0"/>
              <a:t>Responsive, </a:t>
            </a:r>
            <a:r>
              <a:rPr lang="en-US" sz="2400" dirty="0"/>
              <a:t>artinya dapat dengan mudah </a:t>
            </a:r>
            <a:r>
              <a:rPr lang="en-US" sz="2400" dirty="0" err="1"/>
              <a:t>menyesuaikan</a:t>
            </a:r>
            <a:r>
              <a:rPr lang="en-US" sz="2400" dirty="0"/>
              <a:t> </a:t>
            </a:r>
            <a:r>
              <a:rPr lang="en-US" sz="2400" dirty="0" err="1"/>
              <a:t>ukuran</a:t>
            </a:r>
            <a:r>
              <a:rPr lang="en-US" sz="2400" dirty="0"/>
              <a:t> pada browser desktop atau mobile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 dirty="0"/>
              <a:t>Bootstrap terbaru: </a:t>
            </a:r>
            <a:r>
              <a:rPr lang="en-US" sz="2400" b="1" dirty="0" err="1"/>
              <a:t>versi</a:t>
            </a:r>
            <a:r>
              <a:rPr lang="en-US" sz="2400" b="1" dirty="0"/>
              <a:t> 4.5.2</a:t>
            </a:r>
            <a:endParaRPr lang="en-US" sz="2400" b="1" dirty="0"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en-US" sz="2800" dirty="0">
                <a:sym typeface="+mn-ea"/>
              </a:rPr>
              <a:t>	</a:t>
            </a:r>
            <a:endParaRPr lang="en-US" dirty="0"/>
          </a:p>
        </p:txBody>
      </p:sp>
      <p:sp>
        <p:nvSpPr>
          <p:cNvPr id="9" name="Text Box 8"/>
          <p:cNvSpPr txBox="1"/>
          <p:nvPr/>
        </p:nvSpPr>
        <p:spPr>
          <a:xfrm>
            <a:off x="8986520" y="4996180"/>
            <a:ext cx="2418080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sym typeface="+mn-ea"/>
              </a:rPr>
              <a:t>getbootstrap.com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2430" y="4373245"/>
            <a:ext cx="1109980" cy="45021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22340" y="4281170"/>
            <a:ext cx="983615" cy="536575"/>
          </a:xfrm>
          <a:prstGeom prst="rect">
            <a:avLst/>
          </a:prstGeom>
        </p:spPr>
      </p:pic>
      <p:sp>
        <p:nvSpPr>
          <p:cNvPr id="17" name="Text Box 16"/>
          <p:cNvSpPr txBox="1"/>
          <p:nvPr/>
        </p:nvSpPr>
        <p:spPr>
          <a:xfrm>
            <a:off x="4985385" y="4817745"/>
            <a:ext cx="305689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/>
              <a:t>&lt;button type="button" </a:t>
            </a:r>
            <a:r>
              <a:rPr lang="en-US">
                <a:solidFill>
                  <a:schemeClr val="accent1">
                    <a:lumMod val="50000"/>
                  </a:schemeClr>
                </a:solidFill>
              </a:rPr>
              <a:t>class="btn btn-primary"</a:t>
            </a:r>
            <a:r>
              <a:rPr lang="en-US"/>
              <a:t>&gt;</a:t>
            </a:r>
          </a:p>
          <a:p>
            <a:pPr algn="ctr"/>
            <a:r>
              <a:rPr lang="en-US" b="1"/>
              <a:t>Tombol</a:t>
            </a:r>
          </a:p>
          <a:p>
            <a:pPr algn="ctr"/>
            <a:r>
              <a:rPr lang="en-US"/>
              <a:t>&lt;/button&gt;</a:t>
            </a:r>
          </a:p>
        </p:txBody>
      </p:sp>
      <p:sp>
        <p:nvSpPr>
          <p:cNvPr id="18" name="Text Box 17"/>
          <p:cNvSpPr txBox="1"/>
          <p:nvPr/>
        </p:nvSpPr>
        <p:spPr>
          <a:xfrm>
            <a:off x="1040765" y="4823460"/>
            <a:ext cx="254000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/>
              <a:t>&lt;button type="button"&gt;</a:t>
            </a:r>
          </a:p>
          <a:p>
            <a:pPr algn="ctr"/>
            <a:r>
              <a:rPr lang="en-US" b="1"/>
              <a:t>Tombol</a:t>
            </a:r>
          </a:p>
          <a:p>
            <a:pPr algn="ctr"/>
            <a:r>
              <a:rPr lang="en-US"/>
              <a:t>&lt;/button&gt;</a:t>
            </a:r>
          </a:p>
        </p:txBody>
      </p:sp>
      <p:sp>
        <p:nvSpPr>
          <p:cNvPr id="19" name="Text Box 18"/>
          <p:cNvSpPr txBox="1"/>
          <p:nvPr/>
        </p:nvSpPr>
        <p:spPr>
          <a:xfrm>
            <a:off x="1511300" y="5937250"/>
            <a:ext cx="141224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/>
            <a:r>
              <a:rPr lang="en-US">
                <a:solidFill>
                  <a:srgbClr val="FF0000"/>
                </a:solidFill>
                <a:sym typeface="+mn-ea"/>
              </a:rPr>
              <a:t>No Bootstrap</a:t>
            </a:r>
          </a:p>
        </p:txBody>
      </p:sp>
      <p:sp>
        <p:nvSpPr>
          <p:cNvPr id="20" name="Text Box 19"/>
          <p:cNvSpPr txBox="1"/>
          <p:nvPr/>
        </p:nvSpPr>
        <p:spPr>
          <a:xfrm>
            <a:off x="5715318" y="6042025"/>
            <a:ext cx="159702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/>
            <a:r>
              <a:rPr lang="en-US">
                <a:solidFill>
                  <a:srgbClr val="FF0000"/>
                </a:solidFill>
                <a:sym typeface="+mn-ea"/>
              </a:rPr>
              <a:t>With Bootstrap</a:t>
            </a:r>
          </a:p>
        </p:txBody>
      </p:sp>
      <p:pic>
        <p:nvPicPr>
          <p:cNvPr id="21" name="Picture 20" descr="MehEmoji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74010" y="5917565"/>
            <a:ext cx="408305" cy="408305"/>
          </a:xfrm>
          <a:prstGeom prst="rect">
            <a:avLst/>
          </a:prstGeom>
        </p:spPr>
      </p:pic>
      <p:pic>
        <p:nvPicPr>
          <p:cNvPr id="23" name="Picture 22" descr="emoji-stickers-xl"/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236460" y="5986780"/>
            <a:ext cx="410845" cy="410845"/>
          </a:xfrm>
          <a:prstGeom prst="rect">
            <a:avLst/>
          </a:prstGeom>
        </p:spPr>
      </p:pic>
      <p:sp>
        <p:nvSpPr>
          <p:cNvPr id="25" name="Text Box 24"/>
          <p:cNvSpPr txBox="1"/>
          <p:nvPr/>
        </p:nvSpPr>
        <p:spPr>
          <a:xfrm>
            <a:off x="9584690" y="5523865"/>
            <a:ext cx="881380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sym typeface="+mn-ea"/>
              </a:rPr>
              <a:t>v.4.0</a:t>
            </a:r>
          </a:p>
        </p:txBody>
      </p:sp>
    </p:spTree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/>
          <p:cNvSpPr txBox="1"/>
          <p:nvPr/>
        </p:nvSpPr>
        <p:spPr>
          <a:xfrm>
            <a:off x="311785" y="510540"/>
            <a:ext cx="3811905" cy="5835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id-ID" sz="3200" dirty="0">
                <a:solidFill>
                  <a:srgbClr val="014A73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+mn-ea"/>
              </a:rPr>
              <a:t>Bootstrap Framework</a:t>
            </a:r>
          </a:p>
        </p:txBody>
      </p:sp>
      <p:sp>
        <p:nvSpPr>
          <p:cNvPr id="6" name="Rectangle 5"/>
          <p:cNvSpPr/>
          <p:nvPr/>
        </p:nvSpPr>
        <p:spPr>
          <a:xfrm>
            <a:off x="311876" y="1094105"/>
            <a:ext cx="7162800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i="1" dirty="0"/>
              <a:t>Konsep Bootstrap</a:t>
            </a:r>
          </a:p>
        </p:txBody>
      </p:sp>
      <p:pic>
        <p:nvPicPr>
          <p:cNvPr id="1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9625" y="2190750"/>
            <a:ext cx="8360410" cy="3804285"/>
          </a:xfrm>
          <a:prstGeom prst="rect">
            <a:avLst/>
          </a:prstGeom>
          <a:noFill/>
          <a:ln w="9525">
            <a:solidFill>
              <a:srgbClr val="0000FF"/>
            </a:solidFill>
          </a:ln>
        </p:spPr>
      </p:pic>
      <p:pic>
        <p:nvPicPr>
          <p:cNvPr id="14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7830" y="1727200"/>
            <a:ext cx="2417445" cy="4175125"/>
          </a:xfrm>
          <a:prstGeom prst="rect">
            <a:avLst/>
          </a:prstGeom>
          <a:noFill/>
          <a:ln w="9525">
            <a:solidFill>
              <a:srgbClr val="0000FF"/>
            </a:solidFill>
          </a:ln>
        </p:spPr>
      </p:pic>
      <p:sp>
        <p:nvSpPr>
          <p:cNvPr id="4" name="Text Box 3"/>
          <p:cNvSpPr txBox="1"/>
          <p:nvPr/>
        </p:nvSpPr>
        <p:spPr>
          <a:xfrm>
            <a:off x="5279390" y="1464945"/>
            <a:ext cx="411607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2400" dirty="0">
                <a:sym typeface="+mn-ea"/>
              </a:rPr>
              <a:t>Bootstrap Responsive web page</a:t>
            </a:r>
          </a:p>
        </p:txBody>
      </p:sp>
      <p:sp>
        <p:nvSpPr>
          <p:cNvPr id="7" name="Text Box 6"/>
          <p:cNvSpPr txBox="1"/>
          <p:nvPr/>
        </p:nvSpPr>
        <p:spPr>
          <a:xfrm>
            <a:off x="6466840" y="5995035"/>
            <a:ext cx="2125980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2000" i="1" dirty="0">
                <a:sym typeface="+mn-ea"/>
              </a:rPr>
              <a:t>di browser dekstop</a:t>
            </a:r>
          </a:p>
        </p:txBody>
      </p:sp>
      <p:sp>
        <p:nvSpPr>
          <p:cNvPr id="10" name="Text Box 9"/>
          <p:cNvSpPr txBox="1"/>
          <p:nvPr/>
        </p:nvSpPr>
        <p:spPr>
          <a:xfrm>
            <a:off x="607060" y="5902325"/>
            <a:ext cx="2038350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2000" i="1" dirty="0">
                <a:sym typeface="+mn-ea"/>
              </a:rPr>
              <a:t>di browser Mobile</a:t>
            </a:r>
          </a:p>
        </p:txBody>
      </p:sp>
    </p:spTree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/>
          <p:cNvSpPr txBox="1"/>
          <p:nvPr/>
        </p:nvSpPr>
        <p:spPr>
          <a:xfrm>
            <a:off x="311785" y="510540"/>
            <a:ext cx="3811905" cy="5835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id-ID" sz="3200" dirty="0">
                <a:solidFill>
                  <a:srgbClr val="014A73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+mn-ea"/>
              </a:rPr>
              <a:t>Bootstrap Framework</a:t>
            </a:r>
          </a:p>
        </p:txBody>
      </p:sp>
      <p:sp>
        <p:nvSpPr>
          <p:cNvPr id="6" name="Rectangle 5"/>
          <p:cNvSpPr/>
          <p:nvPr/>
        </p:nvSpPr>
        <p:spPr>
          <a:xfrm>
            <a:off x="311876" y="1094105"/>
            <a:ext cx="7162800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i="1" dirty="0"/>
              <a:t>Cara Memanggil Bootstrap</a:t>
            </a:r>
          </a:p>
        </p:txBody>
      </p:sp>
      <p:sp>
        <p:nvSpPr>
          <p:cNvPr id="8" name="Rectangle 7"/>
          <p:cNvSpPr/>
          <p:nvPr/>
        </p:nvSpPr>
        <p:spPr>
          <a:xfrm>
            <a:off x="311785" y="1872615"/>
            <a:ext cx="11747500" cy="4523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US" sz="2400" b="1" dirty="0">
                <a:solidFill>
                  <a:srgbClr val="00B050"/>
                </a:solidFill>
              </a:rPr>
              <a:t>Melalui BootstrapCDN (Content Delivery Network)</a:t>
            </a:r>
          </a:p>
          <a:p>
            <a:pPr lvl="1" indent="0">
              <a:buFont typeface="Arial" panose="020B0604020202020204" pitchFamily="34" charset="0"/>
              <a:buNone/>
            </a:pPr>
            <a:r>
              <a:rPr lang="en-US" sz="2000" dirty="0">
                <a:latin typeface="Consolas" panose="020B0609020204030204" pitchFamily="49" charset="0"/>
              </a:rPr>
              <a:t>&lt;</a:t>
            </a:r>
            <a:r>
              <a:rPr lang="en-US" sz="2000" b="1" dirty="0">
                <a:latin typeface="Consolas" panose="020B0609020204030204" pitchFamily="49" charset="0"/>
              </a:rPr>
              <a:t>link </a:t>
            </a:r>
            <a:r>
              <a:rPr lang="en-US" sz="2000" dirty="0">
                <a:latin typeface="Consolas" panose="020B0609020204030204" pitchFamily="49" charset="0"/>
              </a:rPr>
              <a:t>rel="stylesheet" href="https://maxcdn.bootstrapcdn.com/bootstrap/4.0.0/css/bootstrap.min.css" &gt;</a:t>
            </a:r>
          </a:p>
          <a:p>
            <a:pPr lvl="1" indent="0">
              <a:buFont typeface="Arial" panose="020B0604020202020204" pitchFamily="34" charset="0"/>
              <a:buNone/>
            </a:pPr>
            <a:r>
              <a:rPr lang="en-US" sz="2000" dirty="0">
                <a:latin typeface="Consolas" panose="020B0609020204030204" pitchFamily="49" charset="0"/>
              </a:rPr>
              <a:t>&lt;</a:t>
            </a:r>
            <a:r>
              <a:rPr lang="en-US" sz="2000" b="1" dirty="0">
                <a:latin typeface="Consolas" panose="020B0609020204030204" pitchFamily="49" charset="0"/>
              </a:rPr>
              <a:t>script</a:t>
            </a:r>
            <a:r>
              <a:rPr lang="en-US" sz="2000" dirty="0">
                <a:latin typeface="Consolas" panose="020B0609020204030204" pitchFamily="49" charset="0"/>
              </a:rPr>
              <a:t> src="https://maxcdn.bootstrapcdn.com/bootstrap/4.0.0/js/bootstrap.min.js"&gt;</a:t>
            </a:r>
          </a:p>
          <a:p>
            <a:pPr lvl="1" indent="0">
              <a:buFont typeface="Arial" panose="020B0604020202020204" pitchFamily="34" charset="0"/>
              <a:buNone/>
            </a:pPr>
            <a:r>
              <a:rPr lang="en-US" sz="2000" dirty="0">
                <a:latin typeface="Consolas" panose="020B0609020204030204" pitchFamily="49" charset="0"/>
              </a:rPr>
              <a:t>&lt;/script&gt;</a:t>
            </a:r>
          </a:p>
          <a:p>
            <a:pPr lvl="1" indent="0">
              <a:buFont typeface="Arial" panose="020B0604020202020204" pitchFamily="34" charset="0"/>
              <a:buNone/>
            </a:pPr>
            <a:endParaRPr lang="en-US" sz="2000" dirty="0">
              <a:latin typeface="Consolas" panose="020B0609020204030204" pitchFamily="49" charset="0"/>
            </a:endParaRPr>
          </a:p>
          <a:p>
            <a:pPr lvl="1" indent="0">
              <a:buFont typeface="Arial" panose="020B0604020202020204" pitchFamily="34" charset="0"/>
              <a:buNone/>
            </a:pPr>
            <a:endParaRPr lang="en-US" sz="2400" dirty="0"/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US" sz="2400" b="1" dirty="0">
                <a:solidFill>
                  <a:srgbClr val="00B050"/>
                </a:solidFill>
              </a:rPr>
              <a:t>Mengunduh file CSS dan JS Bootstrap, kemudian memanggil file tsb pada halaman HTML </a:t>
            </a:r>
          </a:p>
          <a:p>
            <a:pPr lvl="1" indent="0">
              <a:buFont typeface="Arial" panose="020B0604020202020204" pitchFamily="34" charset="0"/>
              <a:buNone/>
            </a:pPr>
            <a:r>
              <a:rPr lang="en-US" sz="2400" b="1" dirty="0"/>
              <a:t>(preferable)</a:t>
            </a:r>
          </a:p>
          <a:p>
            <a:pPr lvl="1" indent="0">
              <a:buFont typeface="Arial" panose="020B0604020202020204" pitchFamily="34" charset="0"/>
              <a:buNone/>
            </a:pPr>
            <a:r>
              <a:rPr lang="en-US" sz="2400" i="1" dirty="0"/>
              <a:t>https://github.com/twbs/bootstrap/releases/download/v4.0.0/bootstrap-4.0.0-dist.zip</a:t>
            </a:r>
          </a:p>
          <a:p>
            <a:pPr indent="0">
              <a:buFont typeface="Arial" panose="020B0604020202020204" pitchFamily="34" charset="0"/>
              <a:buNone/>
            </a:pPr>
            <a:endParaRPr lang="en-US" sz="2400" i="1" dirty="0"/>
          </a:p>
        </p:txBody>
      </p:sp>
    </p:spTree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/>
          <p:cNvSpPr txBox="1"/>
          <p:nvPr/>
        </p:nvSpPr>
        <p:spPr>
          <a:xfrm>
            <a:off x="311785" y="510540"/>
            <a:ext cx="3811905" cy="5835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id-ID" sz="3200" dirty="0">
                <a:solidFill>
                  <a:srgbClr val="014A73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+mn-ea"/>
              </a:rPr>
              <a:t>Bootstrap Framework</a:t>
            </a:r>
          </a:p>
        </p:txBody>
      </p:sp>
      <p:sp>
        <p:nvSpPr>
          <p:cNvPr id="6" name="Rectangle 5"/>
          <p:cNvSpPr/>
          <p:nvPr/>
        </p:nvSpPr>
        <p:spPr>
          <a:xfrm>
            <a:off x="311876" y="1094105"/>
            <a:ext cx="7162800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i="1" dirty="0"/>
              <a:t>Sistem Grid Bootstrap</a:t>
            </a:r>
          </a:p>
        </p:txBody>
      </p:sp>
      <p:sp>
        <p:nvSpPr>
          <p:cNvPr id="4" name="Text Box 3"/>
          <p:cNvSpPr txBox="1"/>
          <p:nvPr/>
        </p:nvSpPr>
        <p:spPr>
          <a:xfrm>
            <a:off x="534670" y="1570990"/>
            <a:ext cx="6180455" cy="11988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2400" dirty="0">
                <a:sym typeface="+mn-ea"/>
              </a:rPr>
              <a:t>Bootstrap membagi layar menjadi 12 kolom (</a:t>
            </a:r>
            <a:r>
              <a:rPr lang="en-US" sz="2400" i="1" dirty="0">
                <a:sym typeface="+mn-ea"/>
              </a:rPr>
              <a:t>col</a:t>
            </a:r>
            <a:r>
              <a:rPr lang="en-US" sz="2400" dirty="0">
                <a:sym typeface="+mn-ea"/>
              </a:rPr>
              <a:t>)</a:t>
            </a:r>
          </a:p>
          <a:p>
            <a:endParaRPr lang="en-US" sz="2400" dirty="0">
              <a:sym typeface="+mn-ea"/>
            </a:endParaRPr>
          </a:p>
          <a:p>
            <a:endParaRPr lang="en-US" sz="2400" dirty="0">
              <a:sym typeface="+mn-ea"/>
            </a:endParaRPr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110105" y="2038985"/>
            <a:ext cx="9178290" cy="1511300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311785" y="3550285"/>
            <a:ext cx="5073650" cy="28613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&lt;div class="row"&gt;</a:t>
            </a:r>
          </a:p>
          <a:p>
            <a:r>
              <a:rPr lang="en-US" dirty="0">
                <a:latin typeface="Consolas" panose="020B0609020204030204" pitchFamily="49" charset="0"/>
              </a:rPr>
              <a:t>  &lt;div class="col"&gt;col&lt;/div&gt;</a:t>
            </a:r>
          </a:p>
          <a:p>
            <a:r>
              <a:rPr lang="en-US" dirty="0">
                <a:latin typeface="Consolas" panose="020B0609020204030204" pitchFamily="49" charset="0"/>
              </a:rPr>
              <a:t>  &lt;div class="col"&gt;col&lt;/div&gt;</a:t>
            </a:r>
          </a:p>
          <a:p>
            <a:r>
              <a:rPr lang="en-US" dirty="0">
                <a:latin typeface="Consolas" panose="020B0609020204030204" pitchFamily="49" charset="0"/>
              </a:rPr>
              <a:t>  &lt;div class="col"&gt;col&lt;/div&gt;</a:t>
            </a:r>
          </a:p>
          <a:p>
            <a:r>
              <a:rPr lang="en-US" dirty="0">
                <a:latin typeface="Consolas" panose="020B0609020204030204" pitchFamily="49" charset="0"/>
              </a:rPr>
              <a:t>  &lt;div class="col"&gt;col&lt;/div&gt;</a:t>
            </a:r>
          </a:p>
          <a:p>
            <a:r>
              <a:rPr lang="en-US" dirty="0">
                <a:latin typeface="Consolas" panose="020B0609020204030204" pitchFamily="49" charset="0"/>
              </a:rPr>
              <a:t>&lt;/div&gt;</a:t>
            </a:r>
          </a:p>
          <a:p>
            <a:r>
              <a:rPr lang="en-US" dirty="0">
                <a:latin typeface="Consolas" panose="020B0609020204030204" pitchFamily="49" charset="0"/>
              </a:rPr>
              <a:t>&lt;div class="row"&gt;</a:t>
            </a:r>
          </a:p>
          <a:p>
            <a:r>
              <a:rPr lang="en-US" dirty="0">
                <a:latin typeface="Consolas" panose="020B0609020204030204" pitchFamily="49" charset="0"/>
              </a:rPr>
              <a:t>  &lt;div class="col-8"&gt;col-8&lt;/div&gt;</a:t>
            </a:r>
          </a:p>
          <a:p>
            <a:r>
              <a:rPr lang="en-US" dirty="0">
                <a:latin typeface="Consolas" panose="020B0609020204030204" pitchFamily="49" charset="0"/>
              </a:rPr>
              <a:t>  &lt;div class="col-4"&gt;col-4&lt;/div&gt;</a:t>
            </a:r>
          </a:p>
          <a:p>
            <a:r>
              <a:rPr lang="en-US" dirty="0">
                <a:latin typeface="Consolas" panose="020B0609020204030204" pitchFamily="49" charset="0"/>
              </a:rPr>
              <a:t>&lt;/div&gt;</a:t>
            </a:r>
          </a:p>
        </p:txBody>
      </p:sp>
      <p:sp>
        <p:nvSpPr>
          <p:cNvPr id="9" name="Right Brace 8"/>
          <p:cNvSpPr/>
          <p:nvPr/>
        </p:nvSpPr>
        <p:spPr>
          <a:xfrm>
            <a:off x="4951095" y="3594100"/>
            <a:ext cx="622935" cy="1445895"/>
          </a:xfrm>
          <a:prstGeom prst="rightBrace">
            <a:avLst>
              <a:gd name="adj1" fmla="val 8333"/>
              <a:gd name="adj2" fmla="val 49099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ight Brace 10"/>
          <p:cNvSpPr/>
          <p:nvPr/>
        </p:nvSpPr>
        <p:spPr>
          <a:xfrm>
            <a:off x="4951095" y="5352415"/>
            <a:ext cx="622935" cy="862965"/>
          </a:xfrm>
          <a:prstGeom prst="rightBrace">
            <a:avLst>
              <a:gd name="adj1" fmla="val 8333"/>
              <a:gd name="adj2" fmla="val 49099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 Box 12"/>
          <p:cNvSpPr txBox="1"/>
          <p:nvPr/>
        </p:nvSpPr>
        <p:spPr>
          <a:xfrm>
            <a:off x="5925185" y="4086860"/>
            <a:ext cx="3686175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2400" dirty="0">
                <a:sym typeface="+mn-ea"/>
              </a:rPr>
              <a:t>Definisi kolom cara otomatis</a:t>
            </a:r>
          </a:p>
        </p:txBody>
      </p:sp>
      <p:sp>
        <p:nvSpPr>
          <p:cNvPr id="15" name="Text Box 14"/>
          <p:cNvSpPr txBox="1"/>
          <p:nvPr/>
        </p:nvSpPr>
        <p:spPr>
          <a:xfrm>
            <a:off x="5925185" y="5553710"/>
            <a:ext cx="496570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2400" dirty="0">
                <a:sym typeface="+mn-ea"/>
              </a:rPr>
              <a:t>Definisi kolom cara manual (8 + 4 = 12)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62630" y="3164116"/>
            <a:ext cx="9144000" cy="1115106"/>
          </a:xfrm>
        </p:spPr>
        <p:txBody>
          <a:bodyPr/>
          <a:lstStyle/>
          <a:p>
            <a:pPr algn="r"/>
            <a:r>
              <a:rPr lang="en-US" altLang="id-ID" b="1" dirty="0">
                <a:solidFill>
                  <a:srgbClr val="014A7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HTML, CSS dan JS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62630" y="4516440"/>
            <a:ext cx="9144000" cy="607106"/>
          </a:xfrm>
        </p:spPr>
        <p:txBody>
          <a:bodyPr/>
          <a:lstStyle/>
          <a:p>
            <a:pPr algn="r"/>
            <a:r>
              <a:rPr lang="en-US" altLang="id-ID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Bootstrap, HTML, CSS dan JS</a:t>
            </a:r>
            <a:endParaRPr lang="en-US" altLang="id-ID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/>
          <p:cNvSpPr txBox="1"/>
          <p:nvPr/>
        </p:nvSpPr>
        <p:spPr>
          <a:xfrm>
            <a:off x="311785" y="510540"/>
            <a:ext cx="3811905" cy="5835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id-ID" sz="3200" dirty="0">
                <a:solidFill>
                  <a:srgbClr val="014A73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+mn-ea"/>
              </a:rPr>
              <a:t>Bootstrap Framework</a:t>
            </a:r>
          </a:p>
        </p:txBody>
      </p:sp>
      <p:sp>
        <p:nvSpPr>
          <p:cNvPr id="6" name="Rectangle 5"/>
          <p:cNvSpPr/>
          <p:nvPr/>
        </p:nvSpPr>
        <p:spPr>
          <a:xfrm>
            <a:off x="311876" y="1094105"/>
            <a:ext cx="7162800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i="1" dirty="0"/>
              <a:t>Komponen Bootstrap</a:t>
            </a:r>
          </a:p>
        </p:txBody>
      </p:sp>
      <p:sp>
        <p:nvSpPr>
          <p:cNvPr id="2" name="Text Box 1"/>
          <p:cNvSpPr txBox="1"/>
          <p:nvPr/>
        </p:nvSpPr>
        <p:spPr>
          <a:xfrm>
            <a:off x="210185" y="5806440"/>
            <a:ext cx="669226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dirty="0"/>
              <a:t>https://getbootstrap.com/docs/4.0/components/buttons/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794885" y="1738630"/>
            <a:ext cx="6824980" cy="61722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4885" y="2649220"/>
            <a:ext cx="6262370" cy="51054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08220" y="3458845"/>
            <a:ext cx="3028315" cy="62865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99425" y="3578225"/>
            <a:ext cx="1962150" cy="39052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94885" y="4260215"/>
            <a:ext cx="7115175" cy="1384300"/>
          </a:xfrm>
          <a:prstGeom prst="rect">
            <a:avLst/>
          </a:prstGeom>
        </p:spPr>
      </p:pic>
      <p:sp>
        <p:nvSpPr>
          <p:cNvPr id="21" name="Text Box 20"/>
          <p:cNvSpPr txBox="1"/>
          <p:nvPr/>
        </p:nvSpPr>
        <p:spPr>
          <a:xfrm>
            <a:off x="536575" y="1817370"/>
            <a:ext cx="3362325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/>
            <a:r>
              <a:rPr lang="en-US" sz="2400" i="1" dirty="0">
                <a:sym typeface="+mn-ea"/>
              </a:rPr>
              <a:t>Semantic Button (default)</a:t>
            </a:r>
          </a:p>
        </p:txBody>
      </p:sp>
      <p:sp>
        <p:nvSpPr>
          <p:cNvPr id="22" name="Text Box 21"/>
          <p:cNvSpPr txBox="1"/>
          <p:nvPr/>
        </p:nvSpPr>
        <p:spPr>
          <a:xfrm>
            <a:off x="1432243" y="2673985"/>
            <a:ext cx="157099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/>
            <a:r>
              <a:rPr lang="en-US" sz="2400" i="1" dirty="0">
                <a:sym typeface="+mn-ea"/>
              </a:rPr>
              <a:t>btn-outline</a:t>
            </a:r>
          </a:p>
        </p:txBody>
      </p:sp>
      <p:sp>
        <p:nvSpPr>
          <p:cNvPr id="23" name="Text Box 22"/>
          <p:cNvSpPr txBox="1"/>
          <p:nvPr/>
        </p:nvSpPr>
        <p:spPr>
          <a:xfrm>
            <a:off x="1196023" y="3578225"/>
            <a:ext cx="204216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/>
            <a:r>
              <a:rPr lang="en-US" sz="2400" i="1" dirty="0">
                <a:sym typeface="+mn-ea"/>
              </a:rPr>
              <a:t>btn-lg / btn-sm</a:t>
            </a:r>
          </a:p>
        </p:txBody>
      </p:sp>
      <p:sp>
        <p:nvSpPr>
          <p:cNvPr id="24" name="Text Box 23"/>
          <p:cNvSpPr txBox="1"/>
          <p:nvPr/>
        </p:nvSpPr>
        <p:spPr>
          <a:xfrm>
            <a:off x="1539875" y="4721860"/>
            <a:ext cx="1354455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/>
            <a:r>
              <a:rPr lang="en-US" sz="2400" i="1" dirty="0">
                <a:sym typeface="+mn-ea"/>
              </a:rPr>
              <a:t>btn-block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/>
          <p:cNvSpPr txBox="1"/>
          <p:nvPr/>
        </p:nvSpPr>
        <p:spPr>
          <a:xfrm>
            <a:off x="311785" y="510540"/>
            <a:ext cx="3811905" cy="5835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id-ID" sz="3200" dirty="0">
                <a:solidFill>
                  <a:srgbClr val="014A73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+mn-ea"/>
              </a:rPr>
              <a:t>Bootstrap Framework</a:t>
            </a:r>
          </a:p>
        </p:txBody>
      </p:sp>
      <p:sp>
        <p:nvSpPr>
          <p:cNvPr id="6" name="Rectangle 5"/>
          <p:cNvSpPr/>
          <p:nvPr/>
        </p:nvSpPr>
        <p:spPr>
          <a:xfrm>
            <a:off x="311876" y="1094105"/>
            <a:ext cx="7162800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i="1" dirty="0"/>
              <a:t>Komponen Bootstrap</a:t>
            </a:r>
          </a:p>
        </p:txBody>
      </p:sp>
      <p:sp>
        <p:nvSpPr>
          <p:cNvPr id="2" name="Text Box 1"/>
          <p:cNvSpPr txBox="1"/>
          <p:nvPr/>
        </p:nvSpPr>
        <p:spPr>
          <a:xfrm>
            <a:off x="210185" y="5806440"/>
            <a:ext cx="669226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dirty="0"/>
              <a:t>https://getbootstrap.com/docs/4.0/components/card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7474585" y="1301115"/>
            <a:ext cx="3743325" cy="4873625"/>
          </a:xfrm>
          <a:prstGeom prst="rect">
            <a:avLst/>
          </a:prstGeom>
        </p:spPr>
      </p:pic>
      <p:sp>
        <p:nvSpPr>
          <p:cNvPr id="10" name="Text Box 9"/>
          <p:cNvSpPr txBox="1"/>
          <p:nvPr/>
        </p:nvSpPr>
        <p:spPr>
          <a:xfrm>
            <a:off x="311785" y="2103755"/>
            <a:ext cx="6730365" cy="34150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&lt;div class="card" style="width: 18rem;"&gt;</a:t>
            </a:r>
          </a:p>
          <a:p>
            <a:r>
              <a:rPr lang="en-US" dirty="0">
                <a:latin typeface="Consolas" panose="020B0609020204030204" pitchFamily="49" charset="0"/>
              </a:rPr>
              <a:t>  &lt;</a:t>
            </a:r>
            <a:r>
              <a:rPr lang="en-US" dirty="0" err="1">
                <a:latin typeface="Consolas" panose="020B0609020204030204" pitchFamily="49" charset="0"/>
              </a:rPr>
              <a:t>img</a:t>
            </a:r>
            <a:r>
              <a:rPr lang="en-US" dirty="0">
                <a:latin typeface="Consolas" panose="020B0609020204030204" pitchFamily="49" charset="0"/>
              </a:rPr>
              <a:t> class="card-</a:t>
            </a:r>
            <a:r>
              <a:rPr lang="en-US" dirty="0" err="1">
                <a:latin typeface="Consolas" panose="020B0609020204030204" pitchFamily="49" charset="0"/>
              </a:rPr>
              <a:t>img</a:t>
            </a:r>
            <a:r>
              <a:rPr lang="en-US" dirty="0">
                <a:latin typeface="Consolas" panose="020B0609020204030204" pitchFamily="49" charset="0"/>
              </a:rPr>
              <a:t>-top" </a:t>
            </a:r>
            <a:r>
              <a:rPr lang="en-US" dirty="0" err="1">
                <a:latin typeface="Consolas" panose="020B0609020204030204" pitchFamily="49" charset="0"/>
              </a:rPr>
              <a:t>src</a:t>
            </a:r>
            <a:r>
              <a:rPr lang="en-US" dirty="0">
                <a:latin typeface="Consolas" panose="020B0609020204030204" pitchFamily="49" charset="0"/>
              </a:rPr>
              <a:t>="..." alt="Card   	image cap"&gt;</a:t>
            </a:r>
          </a:p>
          <a:p>
            <a:r>
              <a:rPr lang="en-US" dirty="0">
                <a:latin typeface="Consolas" panose="020B0609020204030204" pitchFamily="49" charset="0"/>
              </a:rPr>
              <a:t>  &lt;div class="card-body"&gt;</a:t>
            </a:r>
          </a:p>
          <a:p>
            <a:r>
              <a:rPr lang="en-US" dirty="0">
                <a:latin typeface="Consolas" panose="020B0609020204030204" pitchFamily="49" charset="0"/>
              </a:rPr>
              <a:t>    &lt;h5 class="card-title"&gt;Card title&lt;/h5&gt;</a:t>
            </a:r>
          </a:p>
          <a:p>
            <a:r>
              <a:rPr lang="en-US" dirty="0">
                <a:latin typeface="Consolas" panose="020B0609020204030204" pitchFamily="49" charset="0"/>
              </a:rPr>
              <a:t>    &lt;p class="card-text"&gt;Some quick example text to 	build on the card title and make up the bulk 	of the card's content.&lt;/p&gt;</a:t>
            </a:r>
          </a:p>
          <a:p>
            <a:r>
              <a:rPr lang="en-US" dirty="0">
                <a:latin typeface="Consolas" panose="020B0609020204030204" pitchFamily="49" charset="0"/>
              </a:rPr>
              <a:t>    &lt;a </a:t>
            </a:r>
            <a:r>
              <a:rPr lang="en-US" dirty="0" err="1">
                <a:latin typeface="Consolas" panose="020B0609020204030204" pitchFamily="49" charset="0"/>
              </a:rPr>
              <a:t>href</a:t>
            </a:r>
            <a:r>
              <a:rPr lang="en-US" dirty="0">
                <a:latin typeface="Consolas" panose="020B0609020204030204" pitchFamily="49" charset="0"/>
              </a:rPr>
              <a:t>="#" class="</a:t>
            </a:r>
            <a:r>
              <a:rPr lang="en-US" dirty="0" err="1">
                <a:latin typeface="Consolas" panose="020B0609020204030204" pitchFamily="49" charset="0"/>
              </a:rPr>
              <a:t>btn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btn</a:t>
            </a:r>
            <a:r>
              <a:rPr lang="en-US" dirty="0">
                <a:latin typeface="Consolas" panose="020B0609020204030204" pitchFamily="49" charset="0"/>
              </a:rPr>
              <a:t>-primary"&gt;Go 	somewhere&lt;/a&gt;</a:t>
            </a:r>
          </a:p>
          <a:p>
            <a:r>
              <a:rPr lang="en-US" dirty="0">
                <a:latin typeface="Consolas" panose="020B0609020204030204" pitchFamily="49" charset="0"/>
              </a:rPr>
              <a:t>  &lt;/div&gt;</a:t>
            </a:r>
          </a:p>
          <a:p>
            <a:r>
              <a:rPr lang="en-US" dirty="0">
                <a:latin typeface="Consolas" panose="020B0609020204030204" pitchFamily="49" charset="0"/>
              </a:rPr>
              <a:t>&lt;/div&gt;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/>
          <p:cNvSpPr txBox="1"/>
          <p:nvPr/>
        </p:nvSpPr>
        <p:spPr>
          <a:xfrm>
            <a:off x="311785" y="510540"/>
            <a:ext cx="3811905" cy="5835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id-ID" sz="3200" dirty="0">
                <a:solidFill>
                  <a:srgbClr val="014A73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+mn-ea"/>
              </a:rPr>
              <a:t>Bootstrap Framework</a:t>
            </a:r>
          </a:p>
        </p:txBody>
      </p:sp>
      <p:sp>
        <p:nvSpPr>
          <p:cNvPr id="6" name="Rectangle 5"/>
          <p:cNvSpPr/>
          <p:nvPr/>
        </p:nvSpPr>
        <p:spPr>
          <a:xfrm>
            <a:off x="311876" y="1094105"/>
            <a:ext cx="7162800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i="1" dirty="0"/>
              <a:t>Komponen Bootstrap</a:t>
            </a:r>
          </a:p>
        </p:txBody>
      </p:sp>
      <p:sp>
        <p:nvSpPr>
          <p:cNvPr id="2" name="Text Box 1"/>
          <p:cNvSpPr txBox="1"/>
          <p:nvPr/>
        </p:nvSpPr>
        <p:spPr>
          <a:xfrm>
            <a:off x="210185" y="5806440"/>
            <a:ext cx="669226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/>
              <a:t>https://getbootstrap.com/docs/4.0/components/forms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037580" y="1360170"/>
            <a:ext cx="5509260" cy="3822700"/>
          </a:xfrm>
          <a:prstGeom prst="rect">
            <a:avLst/>
          </a:prstGeom>
        </p:spPr>
      </p:pic>
      <p:sp>
        <p:nvSpPr>
          <p:cNvPr id="9" name="Text Box 8"/>
          <p:cNvSpPr txBox="1"/>
          <p:nvPr/>
        </p:nvSpPr>
        <p:spPr>
          <a:xfrm>
            <a:off x="455097" y="2138045"/>
            <a:ext cx="5121244" cy="283154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endParaRPr lang="en-US" sz="2000" dirty="0">
              <a:latin typeface="Consolas" panose="020B0609020204030204" pitchFamily="49" charset="0"/>
            </a:endParaRPr>
          </a:p>
          <a:p>
            <a:endParaRPr lang="en-US" dirty="0">
              <a:latin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</a:rPr>
              <a:t>&lt;form&gt;</a:t>
            </a:r>
          </a:p>
          <a:p>
            <a:r>
              <a:rPr lang="en-US" sz="2000" dirty="0">
                <a:latin typeface="Consolas" panose="020B0609020204030204" pitchFamily="49" charset="0"/>
              </a:rPr>
              <a:t>  &lt;div class="form-group"&gt;</a:t>
            </a:r>
          </a:p>
          <a:p>
            <a:r>
              <a:rPr lang="en-US" sz="2000" dirty="0">
                <a:latin typeface="Consolas" panose="020B0609020204030204" pitchFamily="49" charset="0"/>
              </a:rPr>
              <a:t>    ....</a:t>
            </a:r>
          </a:p>
          <a:p>
            <a:r>
              <a:rPr lang="en-US" sz="2000" dirty="0">
                <a:latin typeface="Consolas" panose="020B0609020204030204" pitchFamily="49" charset="0"/>
              </a:rPr>
              <a:t>  &lt;/div&gt;</a:t>
            </a:r>
          </a:p>
          <a:p>
            <a:r>
              <a:rPr lang="en-US" sz="2000" dirty="0">
                <a:latin typeface="Consolas" panose="020B0609020204030204" pitchFamily="49" charset="0"/>
              </a:rPr>
              <a:t>  &lt;button type="submit" class="</a:t>
            </a:r>
            <a:r>
              <a:rPr lang="en-US" sz="2000" dirty="0" err="1">
                <a:latin typeface="Consolas" panose="020B0609020204030204" pitchFamily="49" charset="0"/>
              </a:rPr>
              <a:t>btn</a:t>
            </a:r>
            <a:r>
              <a:rPr lang="en-US" sz="2000" dirty="0">
                <a:latin typeface="Consolas" panose="020B0609020204030204" pitchFamily="49" charset="0"/>
              </a:rPr>
              <a:t> </a:t>
            </a:r>
            <a:r>
              <a:rPr lang="en-US" sz="2000" dirty="0" err="1">
                <a:latin typeface="Consolas" panose="020B0609020204030204" pitchFamily="49" charset="0"/>
              </a:rPr>
              <a:t>btn</a:t>
            </a:r>
            <a:r>
              <a:rPr lang="en-US" sz="2000" dirty="0">
                <a:latin typeface="Consolas" panose="020B0609020204030204" pitchFamily="49" charset="0"/>
              </a:rPr>
              <a:t>-primary"&gt;Submit&lt;/button&gt;</a:t>
            </a:r>
          </a:p>
          <a:p>
            <a:r>
              <a:rPr lang="en-US" sz="2000" dirty="0">
                <a:latin typeface="Consolas" panose="020B0609020204030204" pitchFamily="49" charset="0"/>
              </a:rPr>
              <a:t>&lt;/form&gt;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/>
          <p:cNvSpPr txBox="1"/>
          <p:nvPr/>
        </p:nvSpPr>
        <p:spPr>
          <a:xfrm>
            <a:off x="311785" y="510540"/>
            <a:ext cx="3811905" cy="5835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id-ID" sz="3200" dirty="0">
                <a:solidFill>
                  <a:srgbClr val="014A73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+mn-ea"/>
              </a:rPr>
              <a:t>Bootstrap Framework</a:t>
            </a:r>
          </a:p>
        </p:txBody>
      </p:sp>
      <p:sp>
        <p:nvSpPr>
          <p:cNvPr id="6" name="Rectangle 5"/>
          <p:cNvSpPr/>
          <p:nvPr/>
        </p:nvSpPr>
        <p:spPr>
          <a:xfrm>
            <a:off x="311876" y="1094105"/>
            <a:ext cx="7162800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i="1" dirty="0"/>
              <a:t>Komponen Bootstrap</a:t>
            </a:r>
          </a:p>
        </p:txBody>
      </p:sp>
      <p:sp>
        <p:nvSpPr>
          <p:cNvPr id="9" name="Text Box 8"/>
          <p:cNvSpPr txBox="1"/>
          <p:nvPr/>
        </p:nvSpPr>
        <p:spPr>
          <a:xfrm>
            <a:off x="457835" y="1680210"/>
            <a:ext cx="11427460" cy="40925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b="1" dirty="0" err="1">
                <a:solidFill>
                  <a:srgbClr val="FF0000"/>
                </a:solidFill>
                <a:latin typeface="Calibri" panose="020F0502020204030204" charset="0"/>
              </a:rPr>
              <a:t>Praktek</a:t>
            </a:r>
            <a:r>
              <a:rPr lang="en-US" sz="2000" b="1" dirty="0">
                <a:solidFill>
                  <a:srgbClr val="FF0000"/>
                </a:solidFill>
                <a:latin typeface="Calibri" panose="020F0502020204030204" charset="0"/>
              </a:rPr>
              <a:t>:</a:t>
            </a:r>
          </a:p>
          <a:p>
            <a:endParaRPr lang="en-US" sz="2000" dirty="0">
              <a:latin typeface="Calibri" panose="020F0502020204030204" charset="0"/>
            </a:endParaRPr>
          </a:p>
          <a:p>
            <a:r>
              <a:rPr lang="en-US" sz="2000" dirty="0" err="1">
                <a:latin typeface="Calibri" panose="020F0502020204030204" charset="0"/>
              </a:rPr>
              <a:t>Gunakan</a:t>
            </a:r>
            <a:r>
              <a:rPr lang="en-US" sz="2000" dirty="0">
                <a:latin typeface="Calibri" panose="020F0502020204030204" charset="0"/>
              </a:rPr>
              <a:t> Bootstrap v3 atau v4 untuk membuat </a:t>
            </a:r>
            <a:r>
              <a:rPr lang="en-US" sz="2000" dirty="0" err="1">
                <a:latin typeface="Calibri" panose="020F0502020204030204" charset="0"/>
              </a:rPr>
              <a:t>sebuah</a:t>
            </a:r>
            <a:r>
              <a:rPr lang="en-US" sz="2000" dirty="0">
                <a:latin typeface="Calibri" panose="020F0502020204030204" charset="0"/>
              </a:rPr>
              <a:t> halaman </a:t>
            </a:r>
            <a:r>
              <a:rPr lang="en-US" sz="2000" b="1" dirty="0">
                <a:latin typeface="Calibri" panose="020F0502020204030204" charset="0"/>
              </a:rPr>
              <a:t>Curriculum Vitae (CV) </a:t>
            </a:r>
            <a:r>
              <a:rPr lang="en-US" sz="2000" dirty="0">
                <a:latin typeface="Calibri" panose="020F0502020204030204" charset="0"/>
              </a:rPr>
              <a:t>masing-masing. Layout halaman Bootstrap </a:t>
            </a:r>
            <a:r>
              <a:rPr lang="en-US" sz="2000" dirty="0" err="1">
                <a:latin typeface="Calibri" panose="020F0502020204030204" charset="0"/>
              </a:rPr>
              <a:t>tsb</a:t>
            </a:r>
            <a:r>
              <a:rPr lang="en-US" sz="2000" dirty="0">
                <a:latin typeface="Calibri" panose="020F0502020204030204" charset="0"/>
              </a:rPr>
              <a:t> </a:t>
            </a:r>
            <a:r>
              <a:rPr lang="en-US" sz="2000" dirty="0" err="1">
                <a:latin typeface="Calibri" panose="020F0502020204030204" charset="0"/>
              </a:rPr>
              <a:t>dan</a:t>
            </a:r>
            <a:r>
              <a:rPr lang="en-US" sz="2000" dirty="0">
                <a:latin typeface="Calibri" panose="020F0502020204030204" charset="0"/>
              </a:rPr>
              <a:t> </a:t>
            </a:r>
            <a:r>
              <a:rPr lang="en-US" sz="2000" dirty="0" err="1">
                <a:latin typeface="Calibri" panose="020F0502020204030204" charset="0"/>
              </a:rPr>
              <a:t>g</a:t>
            </a:r>
            <a:r>
              <a:rPr lang="en-US" sz="2000" dirty="0" err="1">
                <a:latin typeface="Calibri" panose="020F0502020204030204" charset="0"/>
                <a:sym typeface="+mn-ea"/>
              </a:rPr>
              <a:t>unakan</a:t>
            </a:r>
            <a:r>
              <a:rPr lang="en-US" sz="2000" dirty="0">
                <a:latin typeface="Calibri" panose="020F0502020204030204" charset="0"/>
                <a:sym typeface="+mn-ea"/>
              </a:rPr>
              <a:t> </a:t>
            </a:r>
            <a:r>
              <a:rPr lang="en-US" sz="2000" dirty="0" err="1">
                <a:latin typeface="Calibri" panose="020F0502020204030204" charset="0"/>
                <a:sym typeface="+mn-ea"/>
              </a:rPr>
              <a:t>komponen</a:t>
            </a:r>
            <a:r>
              <a:rPr lang="en-US" sz="2000" dirty="0">
                <a:latin typeface="Calibri" panose="020F0502020204030204" charset="0"/>
                <a:sym typeface="+mn-ea"/>
              </a:rPr>
              <a:t> Bootstrap </a:t>
            </a:r>
            <a:r>
              <a:rPr lang="en-US" sz="2000" dirty="0">
                <a:latin typeface="Calibri" panose="020F0502020204030204" charset="0"/>
              </a:rPr>
              <a:t>dengan </a:t>
            </a:r>
            <a:r>
              <a:rPr lang="en-US" sz="2000" dirty="0" err="1">
                <a:latin typeface="Calibri" panose="020F0502020204030204" charset="0"/>
              </a:rPr>
              <a:t>sebaik</a:t>
            </a:r>
            <a:r>
              <a:rPr lang="en-US" sz="2000" dirty="0">
                <a:latin typeface="Calibri" panose="020F0502020204030204" charset="0"/>
              </a:rPr>
              <a:t> mungkin. Format CV </a:t>
            </a:r>
            <a:r>
              <a:rPr lang="en-US" sz="2000" dirty="0" err="1">
                <a:latin typeface="Calibri" panose="020F0502020204030204" charset="0"/>
              </a:rPr>
              <a:t>bebas</a:t>
            </a:r>
            <a:r>
              <a:rPr lang="en-US" sz="2000" dirty="0">
                <a:latin typeface="Calibri" panose="020F0502020204030204" charset="0"/>
              </a:rPr>
              <a:t> (</a:t>
            </a:r>
            <a:r>
              <a:rPr lang="en-US" sz="2000" dirty="0" err="1">
                <a:latin typeface="Calibri" panose="020F0502020204030204" charset="0"/>
              </a:rPr>
              <a:t>sekreatif</a:t>
            </a:r>
            <a:r>
              <a:rPr lang="en-US" sz="2000" dirty="0">
                <a:latin typeface="Calibri" panose="020F0502020204030204" charset="0"/>
              </a:rPr>
              <a:t> mungkin), </a:t>
            </a:r>
            <a:r>
              <a:rPr lang="en-US" sz="2000" dirty="0" err="1">
                <a:latin typeface="Calibri" panose="020F0502020204030204" charset="0"/>
              </a:rPr>
              <a:t>namun</a:t>
            </a:r>
            <a:r>
              <a:rPr lang="en-US" sz="2000" dirty="0">
                <a:latin typeface="Calibri" panose="020F0502020204030204" charset="0"/>
              </a:rPr>
              <a:t> harus sesuai dengan </a:t>
            </a:r>
            <a:r>
              <a:rPr lang="en-US" sz="2000" dirty="0" err="1">
                <a:latin typeface="Calibri" panose="020F0502020204030204" charset="0"/>
              </a:rPr>
              <a:t>kondisi</a:t>
            </a:r>
            <a:r>
              <a:rPr lang="en-US" sz="2000" dirty="0">
                <a:latin typeface="Calibri" panose="020F0502020204030204" charset="0"/>
              </a:rPr>
              <a:t> </a:t>
            </a:r>
            <a:r>
              <a:rPr lang="en-US" sz="2000" dirty="0" err="1">
                <a:latin typeface="Calibri" panose="020F0502020204030204" charset="0"/>
              </a:rPr>
              <a:t>sebenarnya</a:t>
            </a:r>
            <a:r>
              <a:rPr lang="en-US" sz="2000" dirty="0">
                <a:latin typeface="Calibri" panose="020F0502020204030204" charset="0"/>
              </a:rPr>
              <a:t>.</a:t>
            </a:r>
          </a:p>
          <a:p>
            <a:endParaRPr lang="en-US" sz="2000" dirty="0">
              <a:latin typeface="Calibri" panose="020F0502020204030204" charset="0"/>
            </a:endParaRPr>
          </a:p>
          <a:p>
            <a:r>
              <a:rPr lang="en-US" sz="2000" dirty="0">
                <a:latin typeface="Calibri" panose="020F0502020204030204" charset="0"/>
              </a:rPr>
              <a:t>Hasil praktikum </a:t>
            </a:r>
            <a:r>
              <a:rPr lang="en-US" sz="2000" dirty="0" err="1">
                <a:latin typeface="Calibri" panose="020F0502020204030204" charset="0"/>
              </a:rPr>
              <a:t>disimpan</a:t>
            </a:r>
            <a:r>
              <a:rPr lang="en-US" sz="2000" dirty="0">
                <a:latin typeface="Calibri" panose="020F0502020204030204" charset="0"/>
              </a:rPr>
              <a:t> dalam file zip </a:t>
            </a:r>
            <a:r>
              <a:rPr lang="en-US" sz="2000" dirty="0" err="1">
                <a:latin typeface="Calibri" panose="020F0502020204030204" charset="0"/>
              </a:rPr>
              <a:t>dan</a:t>
            </a:r>
            <a:r>
              <a:rPr lang="en-US" sz="2000" dirty="0">
                <a:latin typeface="Calibri" panose="020F0502020204030204" charset="0"/>
              </a:rPr>
              <a:t> </a:t>
            </a:r>
            <a:r>
              <a:rPr lang="en-US" sz="2000" dirty="0" err="1">
                <a:latin typeface="Calibri" panose="020F0502020204030204" charset="0"/>
              </a:rPr>
              <a:t>diunggah</a:t>
            </a:r>
            <a:r>
              <a:rPr lang="en-US" sz="2000" dirty="0">
                <a:latin typeface="Calibri" panose="020F0502020204030204" charset="0"/>
              </a:rPr>
              <a:t> ke Google Classroom sesuai deadline yang </a:t>
            </a:r>
            <a:r>
              <a:rPr lang="en-US" sz="2000" dirty="0" err="1">
                <a:latin typeface="Calibri" panose="020F0502020204030204" charset="0"/>
              </a:rPr>
              <a:t>berlaku</a:t>
            </a:r>
            <a:r>
              <a:rPr lang="en-US" sz="2000" dirty="0">
                <a:latin typeface="Calibri" panose="020F0502020204030204" charset="0"/>
              </a:rPr>
              <a:t>.</a:t>
            </a:r>
          </a:p>
          <a:p>
            <a:endParaRPr lang="en-US" sz="2000" dirty="0">
              <a:latin typeface="Calibri" panose="020F0502020204030204" charset="0"/>
            </a:endParaRPr>
          </a:p>
          <a:p>
            <a:r>
              <a:rPr lang="en-US" sz="2000" dirty="0">
                <a:latin typeface="Calibri" panose="020F0502020204030204" charset="0"/>
              </a:rPr>
              <a:t>Tips: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>
                <a:latin typeface="Calibri" panose="020F0502020204030204" charset="0"/>
              </a:rPr>
              <a:t>Gunakan</a:t>
            </a:r>
            <a:r>
              <a:rPr lang="en-US" sz="2000" dirty="0">
                <a:latin typeface="Calibri" panose="020F0502020204030204" charset="0"/>
              </a:rPr>
              <a:t> starter template </a:t>
            </a:r>
            <a:r>
              <a:rPr lang="en-US" sz="2000" dirty="0" err="1">
                <a:latin typeface="Calibri" panose="020F0502020204030204" charset="0"/>
              </a:rPr>
              <a:t>dari</a:t>
            </a:r>
            <a:r>
              <a:rPr lang="en-US" sz="2000" dirty="0">
                <a:latin typeface="Calibri" panose="020F0502020204030204" charset="0"/>
              </a:rPr>
              <a:t> </a:t>
            </a:r>
            <a:r>
              <a:rPr lang="en-US" sz="2000" i="1" dirty="0">
                <a:latin typeface="Calibri" panose="020F0502020204030204" charset="0"/>
              </a:rPr>
              <a:t>http://getbootstrap.com/docs/4.0/examples/</a:t>
            </a:r>
            <a:r>
              <a:rPr lang="en-US" sz="2000" dirty="0">
                <a:latin typeface="Calibri" panose="020F0502020204030204" charset="0"/>
              </a:rPr>
              <a:t> atau </a:t>
            </a:r>
            <a:r>
              <a:rPr lang="en-US" sz="2000" i="1" dirty="0">
                <a:latin typeface="Calibri" panose="020F0502020204030204" charset="0"/>
              </a:rPr>
              <a:t>startbootstrap.com </a:t>
            </a:r>
            <a:r>
              <a:rPr lang="en-US" sz="2000" dirty="0">
                <a:latin typeface="Calibri" panose="020F0502020204030204" charset="0"/>
              </a:rPr>
              <a:t>untuk membantu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charset="0"/>
              </a:rPr>
              <a:t>Boleh </a:t>
            </a:r>
            <a:r>
              <a:rPr lang="en-US" sz="2000" dirty="0" err="1">
                <a:latin typeface="Calibri" panose="020F0502020204030204" charset="0"/>
              </a:rPr>
              <a:t>menggunakan</a:t>
            </a:r>
            <a:r>
              <a:rPr lang="en-US" sz="2000" dirty="0">
                <a:latin typeface="Calibri" panose="020F0502020204030204" charset="0"/>
              </a:rPr>
              <a:t> lebih </a:t>
            </a:r>
            <a:r>
              <a:rPr lang="en-US" sz="2000" dirty="0" err="1">
                <a:latin typeface="Calibri" panose="020F0502020204030204" charset="0"/>
              </a:rPr>
              <a:t>dari</a:t>
            </a:r>
            <a:r>
              <a:rPr lang="en-US" sz="2000" dirty="0">
                <a:latin typeface="Calibri" panose="020F0502020204030204" charset="0"/>
              </a:rPr>
              <a:t> </a:t>
            </a:r>
            <a:r>
              <a:rPr lang="en-US" sz="2000" dirty="0" err="1">
                <a:latin typeface="Calibri" panose="020F0502020204030204" charset="0"/>
              </a:rPr>
              <a:t>satu</a:t>
            </a:r>
            <a:r>
              <a:rPr lang="en-US" sz="2000" dirty="0">
                <a:latin typeface="Calibri" panose="020F0502020204030204" charset="0"/>
              </a:rPr>
              <a:t> halaman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charset="0"/>
              </a:rPr>
              <a:t>Boleh </a:t>
            </a:r>
            <a:r>
              <a:rPr lang="en-US" sz="2000" dirty="0" err="1">
                <a:latin typeface="Calibri" panose="020F0502020204030204" charset="0"/>
              </a:rPr>
              <a:t>menggunakan</a:t>
            </a:r>
            <a:r>
              <a:rPr lang="en-US" sz="2000" dirty="0">
                <a:latin typeface="Calibri" panose="020F0502020204030204" charset="0"/>
              </a:rPr>
              <a:t> jQuery </a:t>
            </a:r>
            <a:endParaRPr lang="en-US" sz="2400" dirty="0">
              <a:latin typeface="Calibri" panose="020F050202020403020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/>
          <p:cNvSpPr txBox="1"/>
          <p:nvPr/>
        </p:nvSpPr>
        <p:spPr>
          <a:xfrm>
            <a:off x="311785" y="510540"/>
            <a:ext cx="3811905" cy="5835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id-ID" sz="3200" dirty="0">
                <a:solidFill>
                  <a:srgbClr val="014A73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+mn-ea"/>
              </a:rPr>
              <a:t>Bootstrap Framework</a:t>
            </a:r>
          </a:p>
        </p:txBody>
      </p:sp>
      <p:sp>
        <p:nvSpPr>
          <p:cNvPr id="6" name="Rectangle 5"/>
          <p:cNvSpPr/>
          <p:nvPr/>
        </p:nvSpPr>
        <p:spPr>
          <a:xfrm>
            <a:off x="311785" y="2934113"/>
            <a:ext cx="276110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i="1" dirty="0" err="1"/>
              <a:t>Pingendo</a:t>
            </a:r>
            <a:r>
              <a:rPr lang="en-US" sz="2400" b="1" i="1" dirty="0"/>
              <a:t> Bootstrap Builder</a:t>
            </a:r>
          </a:p>
        </p:txBody>
      </p:sp>
      <p:pic>
        <p:nvPicPr>
          <p:cNvPr id="9220" name="Picture 4" descr="Image result for pingendo">
            <a:extLst>
              <a:ext uri="{FF2B5EF4-FFF2-40B4-BE49-F238E27FC236}">
                <a16:creationId xmlns:a16="http://schemas.microsoft.com/office/drawing/2014/main" xmlns="" id="{C9A17B82-29F3-41A3-9303-A9DE3A5451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0455" y="1324292"/>
            <a:ext cx="8629670" cy="4881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789166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Image result for javascript client side scripting">
            <a:extLst>
              <a:ext uri="{FF2B5EF4-FFF2-40B4-BE49-F238E27FC236}">
                <a16:creationId xmlns:a16="http://schemas.microsoft.com/office/drawing/2014/main" xmlns="" id="{4C463D76-9032-4646-A7D6-78962B02A1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93821"/>
            <a:ext cx="12110786" cy="5153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577118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/>
          <p:cNvSpPr txBox="1"/>
          <p:nvPr/>
        </p:nvSpPr>
        <p:spPr>
          <a:xfrm>
            <a:off x="311785" y="510540"/>
            <a:ext cx="3811905" cy="5835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id-ID" sz="3200" dirty="0">
                <a:solidFill>
                  <a:srgbClr val="014A73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+mn-ea"/>
              </a:rPr>
              <a:t>Bootstrap Framework</a:t>
            </a:r>
          </a:p>
        </p:txBody>
      </p:sp>
      <p:sp>
        <p:nvSpPr>
          <p:cNvPr id="6" name="Rectangle 5"/>
          <p:cNvSpPr/>
          <p:nvPr/>
        </p:nvSpPr>
        <p:spPr>
          <a:xfrm>
            <a:off x="311876" y="1094105"/>
            <a:ext cx="7162800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i="1" dirty="0"/>
              <a:t>Userful Resources</a:t>
            </a:r>
          </a:p>
        </p:txBody>
      </p:sp>
      <p:sp>
        <p:nvSpPr>
          <p:cNvPr id="8" name="Rectangle 7"/>
          <p:cNvSpPr/>
          <p:nvPr/>
        </p:nvSpPr>
        <p:spPr>
          <a:xfrm>
            <a:off x="311785" y="1872615"/>
            <a:ext cx="11747500" cy="40309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US" sz="3200" b="1" dirty="0"/>
              <a:t>Notepad++ </a:t>
            </a:r>
            <a:r>
              <a:rPr lang="en-US" sz="3200" dirty="0"/>
              <a:t>(https://notepad-plus-plus.org/). Simple text editor</a:t>
            </a: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US" sz="3200" b="1" dirty="0"/>
              <a:t>VSCode </a:t>
            </a:r>
            <a:r>
              <a:rPr lang="en-US" sz="3200" dirty="0"/>
              <a:t>(https://code.visualstudio.com/). A more powerful text editor for serious purposes</a:t>
            </a: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US" sz="3200" b="1" dirty="0"/>
              <a:t>Bootsnipp </a:t>
            </a:r>
            <a:r>
              <a:rPr lang="en-US" sz="3200" dirty="0"/>
              <a:t>(https://bootsnipp.com/). Collections of Bootstrap templates with editor. Free</a:t>
            </a: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US" sz="3200" b="1" dirty="0"/>
              <a:t>Bootswatch </a:t>
            </a:r>
            <a:r>
              <a:rPr lang="en-US" sz="3200" dirty="0"/>
              <a:t>(http://bootswatch.com/). Bootstrap Theming (not yet work with Bootstrap v4)</a:t>
            </a: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US" sz="3200" b="1" dirty="0"/>
              <a:t>startbootstrap.com</a:t>
            </a:r>
            <a:r>
              <a:rPr lang="en-US" sz="3200" dirty="0"/>
              <a:t>. Bootstrap starter templates</a:t>
            </a:r>
            <a:endParaRPr lang="en-US" sz="3200" i="1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Image result for full stack designer">
            <a:extLst>
              <a:ext uri="{FF2B5EF4-FFF2-40B4-BE49-F238E27FC236}">
                <a16:creationId xmlns:a16="http://schemas.microsoft.com/office/drawing/2014/main" xmlns="" id="{2B08B84F-6771-4F75-9978-DAFACEE655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15" b="6279"/>
          <a:stretch/>
        </p:blipFill>
        <p:spPr bwMode="auto">
          <a:xfrm>
            <a:off x="1475811" y="975715"/>
            <a:ext cx="9240378" cy="5268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001034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 txBox="1"/>
          <p:nvPr/>
        </p:nvSpPr>
        <p:spPr>
          <a:xfrm>
            <a:off x="1144297" y="2101023"/>
            <a:ext cx="6238461" cy="6287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id-ID" sz="4400" dirty="0">
                <a:solidFill>
                  <a:srgbClr val="014A7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Minggu Depan</a:t>
            </a:r>
          </a:p>
        </p:txBody>
      </p:sp>
      <p:sp>
        <p:nvSpPr>
          <p:cNvPr id="9" name="Text Box 8"/>
          <p:cNvSpPr txBox="1"/>
          <p:nvPr/>
        </p:nvSpPr>
        <p:spPr>
          <a:xfrm>
            <a:off x="1608455" y="2908935"/>
            <a:ext cx="7315200" cy="1168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lnSpc>
                <a:spcPct val="100000"/>
              </a:lnSpc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sz="2800" kern="800" dirty="0" err="1">
                <a:solidFill>
                  <a:schemeClr val="tx1"/>
                </a:solidFill>
                <a:uFillTx/>
                <a:sym typeface="+mn-ea"/>
              </a:rPr>
              <a:t>LeafletJS</a:t>
            </a:r>
            <a:endParaRPr lang="en-US" sz="2800" kern="800" dirty="0">
              <a:solidFill>
                <a:schemeClr val="tx1"/>
              </a:solidFill>
              <a:uFillTx/>
              <a:sym typeface="+mn-ea"/>
            </a:endParaRPr>
          </a:p>
          <a:p>
            <a:pPr marL="342900" indent="-342900" algn="l">
              <a:lnSpc>
                <a:spcPct val="100000"/>
              </a:lnSpc>
              <a:spcBef>
                <a:spcPct val="50000"/>
              </a:spcBef>
              <a:buFont typeface="Arial" panose="020B0604020202020204" pitchFamily="34" charset="0"/>
              <a:buChar char="•"/>
            </a:pPr>
            <a:endParaRPr lang="en-US" sz="2800" kern="800" dirty="0">
              <a:solidFill>
                <a:schemeClr val="tx1"/>
              </a:solidFill>
              <a:uFillTx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304628"/>
            <a:ext cx="10515600" cy="776288"/>
          </a:xfrm>
        </p:spPr>
        <p:txBody>
          <a:bodyPr>
            <a:noAutofit/>
          </a:bodyPr>
          <a:lstStyle/>
          <a:p>
            <a:pPr algn="ctr"/>
            <a:r>
              <a:rPr lang="id-ID" sz="6600" b="1" dirty="0">
                <a:solidFill>
                  <a:srgbClr val="014A7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TERIMA KASIH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/>
          <p:cNvSpPr txBox="1"/>
          <p:nvPr/>
        </p:nvSpPr>
        <p:spPr>
          <a:xfrm>
            <a:off x="311785" y="510540"/>
            <a:ext cx="4561840" cy="5835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id-ID" sz="3200" dirty="0">
                <a:solidFill>
                  <a:srgbClr val="014A73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+mn-ea"/>
              </a:rPr>
              <a:t>Komponen Halaman Web</a:t>
            </a:r>
          </a:p>
        </p:txBody>
      </p:sp>
      <p:pic>
        <p:nvPicPr>
          <p:cNvPr id="10" name="Picture 2" descr="F:\__Akademik TGD\S1\SIGNET\Minggu_3\htmlcssjava.pn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7290" y="1569085"/>
            <a:ext cx="9836785" cy="3950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 Box 11"/>
          <p:cNvSpPr txBox="1"/>
          <p:nvPr/>
        </p:nvSpPr>
        <p:spPr>
          <a:xfrm>
            <a:off x="2531110" y="5447030"/>
            <a:ext cx="712978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dirty="0" err="1">
                <a:solidFill>
                  <a:srgbClr val="00B050"/>
                </a:solidFill>
                <a:latin typeface="Verdana" panose="020B0604030504040204" pitchFamily="34" charset="0"/>
                <a:sym typeface="+mn-ea"/>
              </a:rPr>
              <a:t>Komponen dasar halaman web 2.0</a:t>
            </a:r>
            <a:endParaRPr lang="en-US" b="0" i="0" dirty="0" err="1">
              <a:solidFill>
                <a:srgbClr val="00B050"/>
              </a:solidFill>
              <a:effectLst/>
              <a:latin typeface="Verdana" panose="020B0604030504040204" pitchFamily="34" charset="0"/>
              <a:sym typeface="+mn-ea"/>
            </a:endParaRPr>
          </a:p>
          <a:p>
            <a:pPr algn="l"/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/>
          <p:cNvSpPr txBox="1"/>
          <p:nvPr/>
        </p:nvSpPr>
        <p:spPr>
          <a:xfrm>
            <a:off x="311785" y="510540"/>
            <a:ext cx="4561840" cy="5835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id-ID" sz="3200" dirty="0">
                <a:solidFill>
                  <a:srgbClr val="014A73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+mn-ea"/>
              </a:rPr>
              <a:t>Komponen Halaman Web</a:t>
            </a:r>
          </a:p>
        </p:txBody>
      </p:sp>
      <p:pic>
        <p:nvPicPr>
          <p:cNvPr id="9218" name="Picture 2" descr="F:\__Akademik TGD\S1\SIGNET\Minggu_3\HTML-CSS-JS-Layers-half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443" b="5926"/>
          <a:stretch>
            <a:fillRect/>
          </a:stretch>
        </p:blipFill>
        <p:spPr bwMode="auto">
          <a:xfrm>
            <a:off x="175260" y="2172335"/>
            <a:ext cx="7304912" cy="289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0" name="Picture 2" descr="http://cache.desktopnexus.com/thumbnails/82136-bigthumbnail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0209" y="1793240"/>
            <a:ext cx="3429000" cy="2575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7291070" y="4606597"/>
            <a:ext cx="4343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&lt;div id=“</a:t>
            </a:r>
            <a:r>
              <a:rPr lang="en-US" sz="2400" dirty="0" err="1"/>
              <a:t>kucing</a:t>
            </a:r>
            <a:r>
              <a:rPr lang="en-US" sz="2400" dirty="0"/>
              <a:t>&gt;</a:t>
            </a:r>
          </a:p>
        </p:txBody>
      </p:sp>
      <p:sp>
        <p:nvSpPr>
          <p:cNvPr id="6" name="Rectangle 5"/>
          <p:cNvSpPr/>
          <p:nvPr/>
        </p:nvSpPr>
        <p:spPr>
          <a:xfrm>
            <a:off x="3669665" y="5738751"/>
            <a:ext cx="4343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i="1" dirty="0">
                <a:solidFill>
                  <a:schemeClr val="accent1">
                    <a:lumMod val="50000"/>
                  </a:schemeClr>
                </a:solidFill>
              </a:rPr>
              <a:t>HTML </a:t>
            </a:r>
            <a:r>
              <a:rPr lang="en-US" sz="2400" i="1" dirty="0">
                <a:solidFill>
                  <a:schemeClr val="accent1">
                    <a:lumMod val="50000"/>
                  </a:schemeClr>
                </a:solidFill>
                <a:sym typeface="Wingdings" panose="05000000000000000000" pitchFamily="2" charset="2"/>
              </a:rPr>
              <a:t>is the </a:t>
            </a:r>
            <a:r>
              <a:rPr lang="en-US" sz="2400" b="1" i="1" dirty="0">
                <a:solidFill>
                  <a:schemeClr val="accent1">
                    <a:lumMod val="50000"/>
                  </a:schemeClr>
                </a:solidFill>
                <a:sym typeface="Wingdings" panose="05000000000000000000" pitchFamily="2" charset="2"/>
              </a:rPr>
              <a:t>Object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/>
          <p:cNvSpPr txBox="1"/>
          <p:nvPr/>
        </p:nvSpPr>
        <p:spPr>
          <a:xfrm>
            <a:off x="311785" y="510540"/>
            <a:ext cx="4561840" cy="5835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id-ID" sz="3200" dirty="0">
                <a:solidFill>
                  <a:srgbClr val="014A73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+mn-ea"/>
              </a:rPr>
              <a:t>Komponen Halaman Web</a:t>
            </a:r>
          </a:p>
        </p:txBody>
      </p:sp>
      <p:pic>
        <p:nvPicPr>
          <p:cNvPr id="4" name="Picture 2" descr="F:\__Akademik TGD\S1\SIGNET\Minggu_3\HTML-CSS-JS-Layers-half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09" t="34271" b="36580"/>
          <a:stretch>
            <a:fillRect/>
          </a:stretch>
        </p:blipFill>
        <p:spPr bwMode="auto">
          <a:xfrm>
            <a:off x="191770" y="2224405"/>
            <a:ext cx="6376670" cy="2755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http://cache.desktopnexus.com/thumbnails/82136-bigthumbnail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1100" y="1637889"/>
            <a:ext cx="3251200" cy="2442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7530908" y="4078005"/>
            <a:ext cx="349431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&lt;style&gt;</a:t>
            </a:r>
          </a:p>
          <a:p>
            <a:r>
              <a:rPr lang="en-US" sz="2400" dirty="0"/>
              <a:t>     #</a:t>
            </a:r>
            <a:r>
              <a:rPr lang="en-US" sz="2400" dirty="0" err="1"/>
              <a:t>kucing</a:t>
            </a:r>
            <a:r>
              <a:rPr lang="en-US" sz="2400" dirty="0"/>
              <a:t> {</a:t>
            </a:r>
          </a:p>
          <a:p>
            <a:r>
              <a:rPr lang="en-US" sz="2400" dirty="0"/>
              <a:t>	</a:t>
            </a:r>
            <a:r>
              <a:rPr lang="en-US" sz="2400" dirty="0" err="1"/>
              <a:t>warnaBulu</a:t>
            </a:r>
            <a:r>
              <a:rPr lang="en-US" sz="2400" dirty="0"/>
              <a:t>: </a:t>
            </a:r>
            <a:r>
              <a:rPr lang="en-US" sz="2400" dirty="0" err="1"/>
              <a:t>hitam</a:t>
            </a:r>
            <a:r>
              <a:rPr lang="en-US" sz="2400" dirty="0"/>
              <a:t>;</a:t>
            </a:r>
          </a:p>
          <a:p>
            <a:r>
              <a:rPr lang="en-US" sz="2400" dirty="0"/>
              <a:t>	</a:t>
            </a:r>
            <a:r>
              <a:rPr lang="en-US" sz="2400" dirty="0" err="1"/>
              <a:t>panjangEkor</a:t>
            </a:r>
            <a:r>
              <a:rPr lang="en-US" sz="2400" dirty="0"/>
              <a:t>: 4cm}</a:t>
            </a:r>
          </a:p>
          <a:p>
            <a:r>
              <a:rPr lang="en-US" sz="2400" dirty="0"/>
              <a:t>&lt;/style&gt;</a:t>
            </a:r>
          </a:p>
        </p:txBody>
      </p:sp>
      <p:sp>
        <p:nvSpPr>
          <p:cNvPr id="8" name="Rectangle 7"/>
          <p:cNvSpPr/>
          <p:nvPr/>
        </p:nvSpPr>
        <p:spPr>
          <a:xfrm>
            <a:off x="1525478" y="5659027"/>
            <a:ext cx="4343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i="1" dirty="0">
                <a:solidFill>
                  <a:schemeClr val="accent1">
                    <a:lumMod val="50000"/>
                  </a:schemeClr>
                </a:solidFill>
              </a:rPr>
              <a:t>CSS </a:t>
            </a:r>
            <a:r>
              <a:rPr lang="en-US" sz="2400" i="1" dirty="0">
                <a:solidFill>
                  <a:schemeClr val="accent1">
                    <a:lumMod val="50000"/>
                  </a:schemeClr>
                </a:solidFill>
                <a:sym typeface="Wingdings" panose="05000000000000000000" pitchFamily="2" charset="2"/>
              </a:rPr>
              <a:t>define its </a:t>
            </a:r>
            <a:r>
              <a:rPr lang="en-US" sz="2400" b="1" i="1" dirty="0">
                <a:solidFill>
                  <a:schemeClr val="accent1">
                    <a:lumMod val="50000"/>
                  </a:schemeClr>
                </a:solidFill>
                <a:sym typeface="Wingdings" panose="05000000000000000000" pitchFamily="2" charset="2"/>
              </a:rPr>
              <a:t>Properties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/>
          <p:cNvSpPr txBox="1"/>
          <p:nvPr/>
        </p:nvSpPr>
        <p:spPr>
          <a:xfrm>
            <a:off x="311785" y="510540"/>
            <a:ext cx="4561840" cy="5835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id-ID" sz="3200" dirty="0">
                <a:solidFill>
                  <a:srgbClr val="014A73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+mn-ea"/>
              </a:rPr>
              <a:t>Komponen Halaman Web</a:t>
            </a:r>
          </a:p>
        </p:txBody>
      </p:sp>
      <p:pic>
        <p:nvPicPr>
          <p:cNvPr id="9218" name="Picture 2" descr="F:\__Akademik TGD\S1\SIGNET\Minggu_3\HTML-CSS-JS-Layers-half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04" t="3943" r="8901" b="65773"/>
          <a:stretch>
            <a:fillRect/>
          </a:stretch>
        </p:blipFill>
        <p:spPr bwMode="auto">
          <a:xfrm>
            <a:off x="311785" y="2211070"/>
            <a:ext cx="5661025" cy="2863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7952067" y="3773394"/>
            <a:ext cx="3667268" cy="21532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 err="1"/>
              <a:t>Kucing.bobo</a:t>
            </a:r>
            <a:r>
              <a:rPr lang="en-US" sz="2000" b="1" dirty="0"/>
              <a:t>(“no”);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(</a:t>
            </a:r>
            <a:r>
              <a:rPr lang="en-US" dirty="0" err="1">
                <a:solidFill>
                  <a:srgbClr val="FF0000"/>
                </a:solidFill>
              </a:rPr>
              <a:t>membangunkan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kucing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yg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bobo</a:t>
            </a:r>
            <a:r>
              <a:rPr lang="en-US" dirty="0">
                <a:solidFill>
                  <a:srgbClr val="FF0000"/>
                </a:solidFill>
              </a:rPr>
              <a:t>)</a:t>
            </a:r>
          </a:p>
          <a:p>
            <a:pPr algn="ctr"/>
            <a:endParaRPr lang="en-US" sz="2000" dirty="0"/>
          </a:p>
          <a:p>
            <a:pPr algn="ctr"/>
            <a:r>
              <a:rPr lang="en-US" sz="2000" b="1" dirty="0" err="1"/>
              <a:t>Kucing.tambahEkor</a:t>
            </a:r>
            <a:r>
              <a:rPr lang="en-US" sz="2000" b="1" dirty="0"/>
              <a:t>(“200cm”);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(</a:t>
            </a:r>
            <a:r>
              <a:rPr lang="en-US" dirty="0" err="1">
                <a:solidFill>
                  <a:srgbClr val="FF0000"/>
                </a:solidFill>
              </a:rPr>
              <a:t>panjang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ekor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kucing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ditambah</a:t>
            </a:r>
            <a:r>
              <a:rPr lang="en-US" dirty="0">
                <a:solidFill>
                  <a:srgbClr val="FF0000"/>
                </a:solidFill>
              </a:rPr>
              <a:t> 2 meter)</a:t>
            </a:r>
          </a:p>
          <a:p>
            <a:pPr algn="ctr"/>
            <a:endParaRPr lang="en-US" sz="2000" dirty="0"/>
          </a:p>
        </p:txBody>
      </p:sp>
      <p:pic>
        <p:nvPicPr>
          <p:cNvPr id="6" name="Picture 2" descr="http://cache.desktopnexus.com/thumbnails/82136-bigthumbnail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2131" y="1331184"/>
            <a:ext cx="3251200" cy="2442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3752215" y="5464817"/>
            <a:ext cx="4343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i="1" dirty="0">
                <a:solidFill>
                  <a:schemeClr val="accent1">
                    <a:lumMod val="50000"/>
                  </a:schemeClr>
                </a:solidFill>
              </a:rPr>
              <a:t>JS define </a:t>
            </a:r>
            <a:r>
              <a:rPr lang="en-US" sz="2400" i="1" dirty="0">
                <a:solidFill>
                  <a:schemeClr val="accent1">
                    <a:lumMod val="50000"/>
                  </a:schemeClr>
                </a:solidFill>
                <a:sym typeface="Wingdings" panose="05000000000000000000" pitchFamily="2" charset="2"/>
              </a:rPr>
              <a:t>its </a:t>
            </a:r>
            <a:r>
              <a:rPr lang="en-US" sz="2400" b="1" i="1" dirty="0">
                <a:solidFill>
                  <a:schemeClr val="accent1">
                    <a:lumMod val="50000"/>
                  </a:schemeClr>
                </a:solidFill>
                <a:sym typeface="Wingdings" panose="05000000000000000000" pitchFamily="2" charset="2"/>
              </a:rPr>
              <a:t>Action or Method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html elements">
            <a:extLst>
              <a:ext uri="{FF2B5EF4-FFF2-40B4-BE49-F238E27FC236}">
                <a16:creationId xmlns:a16="http://schemas.microsoft.com/office/drawing/2014/main" xmlns="" id="{B380A3A1-FAAB-4F42-96C6-63834666B3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0" t="4901" b="15944"/>
          <a:stretch/>
        </p:blipFill>
        <p:spPr bwMode="auto">
          <a:xfrm>
            <a:off x="285652" y="425754"/>
            <a:ext cx="9387070" cy="6006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31618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Related image">
            <a:extLst>
              <a:ext uri="{FF2B5EF4-FFF2-40B4-BE49-F238E27FC236}">
                <a16:creationId xmlns:a16="http://schemas.microsoft.com/office/drawing/2014/main" xmlns="" id="{2F9D7397-E1EF-4573-B1DA-2F8802498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625" y="2033058"/>
            <a:ext cx="9810750" cy="333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 Box 2">
            <a:extLst>
              <a:ext uri="{FF2B5EF4-FFF2-40B4-BE49-F238E27FC236}">
                <a16:creationId xmlns:a16="http://schemas.microsoft.com/office/drawing/2014/main" xmlns="" id="{7FF22C9B-248C-4E55-9C04-CF750187AB4B}"/>
              </a:ext>
            </a:extLst>
          </p:cNvPr>
          <p:cNvSpPr txBox="1"/>
          <p:nvPr/>
        </p:nvSpPr>
        <p:spPr>
          <a:xfrm>
            <a:off x="311785" y="510540"/>
            <a:ext cx="4140877" cy="5847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id-ID" sz="3200" dirty="0" err="1">
                <a:solidFill>
                  <a:srgbClr val="014A73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+mn-ea"/>
              </a:rPr>
              <a:t>Anatomi</a:t>
            </a:r>
            <a:r>
              <a:rPr lang="en-US" altLang="id-ID" sz="3200" dirty="0">
                <a:solidFill>
                  <a:srgbClr val="014A73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+mn-ea"/>
              </a:rPr>
              <a:t> </a:t>
            </a:r>
            <a:r>
              <a:rPr lang="en-US" altLang="id-ID" sz="3200" dirty="0" err="1">
                <a:solidFill>
                  <a:srgbClr val="014A73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+mn-ea"/>
              </a:rPr>
              <a:t>Elemen</a:t>
            </a:r>
            <a:r>
              <a:rPr lang="en-US" altLang="id-ID" sz="3200" dirty="0">
                <a:solidFill>
                  <a:srgbClr val="014A73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+mn-ea"/>
              </a:rPr>
              <a:t> HTML</a:t>
            </a:r>
          </a:p>
        </p:txBody>
      </p:sp>
    </p:spTree>
    <p:extLst>
      <p:ext uri="{BB962C8B-B14F-4D97-AF65-F5344CB8AC3E}">
        <p14:creationId xmlns:p14="http://schemas.microsoft.com/office/powerpoint/2010/main" val="11730909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523</TotalTime>
  <Words>1195</Words>
  <Application>Microsoft Office PowerPoint</Application>
  <PresentationFormat>Widescreen</PresentationFormat>
  <Paragraphs>259</Paragraphs>
  <Slides>39</Slides>
  <Notes>31</Notes>
  <HiddenSlides>5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51" baseType="lpstr">
      <vt:lpstr>Arial</vt:lpstr>
      <vt:lpstr>Calibri</vt:lpstr>
      <vt:lpstr>Calibri Light</vt:lpstr>
      <vt:lpstr>Comic Sans MS</vt:lpstr>
      <vt:lpstr>Consolas</vt:lpstr>
      <vt:lpstr>Courier New</vt:lpstr>
      <vt:lpstr>Franklin Gothic Book</vt:lpstr>
      <vt:lpstr>Gama-Serif</vt:lpstr>
      <vt:lpstr>Segoe UI Light</vt:lpstr>
      <vt:lpstr>Verdana</vt:lpstr>
      <vt:lpstr>Wingdings</vt:lpstr>
      <vt:lpstr>Office Theme</vt:lpstr>
      <vt:lpstr>Bootstrap: HTML, CSS dan JS</vt:lpstr>
      <vt:lpstr>Today: Bootstrap; HTML, CSS dan JS</vt:lpstr>
      <vt:lpstr>HTML, CSS dan JS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Mengapa JavaScript disebut sebagai Client-Side Scripting Language?</vt:lpstr>
      <vt:lpstr>Bootstrap Framework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TERIMA KASIH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JUDUL PRESENTASI</dc:title>
  <dc:creator>Abie Zaidannas</dc:creator>
  <cp:lastModifiedBy>Microsoft account</cp:lastModifiedBy>
  <cp:revision>131</cp:revision>
  <dcterms:created xsi:type="dcterms:W3CDTF">2017-02-23T16:32:00Z</dcterms:created>
  <dcterms:modified xsi:type="dcterms:W3CDTF">2023-09-06T08:40:50Z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1033-10.2.0.5996</vt:lpwstr>
  </property>
</Properties>
</file>